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B1B569BE-2700-4207-96EC-6CC2677FE8BD}"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04DDD44-1A9E-482A-BBA4-31A1B002D613}" type="slidenum">
              <a:rPr lang="es-CO" smtClean="0"/>
              <a:t>‹Nº›</a:t>
            </a:fld>
            <a:endParaRPr lang="es-CO"/>
          </a:p>
        </p:txBody>
      </p:sp>
    </p:spTree>
    <p:extLst>
      <p:ext uri="{BB962C8B-B14F-4D97-AF65-F5344CB8AC3E}">
        <p14:creationId xmlns:p14="http://schemas.microsoft.com/office/powerpoint/2010/main" val="2820480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1B569BE-2700-4207-96EC-6CC2677FE8BD}"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04DDD44-1A9E-482A-BBA4-31A1B002D613}" type="slidenum">
              <a:rPr lang="es-CO" smtClean="0"/>
              <a:t>‹Nº›</a:t>
            </a:fld>
            <a:endParaRPr lang="es-CO"/>
          </a:p>
        </p:txBody>
      </p:sp>
    </p:spTree>
    <p:extLst>
      <p:ext uri="{BB962C8B-B14F-4D97-AF65-F5344CB8AC3E}">
        <p14:creationId xmlns:p14="http://schemas.microsoft.com/office/powerpoint/2010/main" val="2164812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1B569BE-2700-4207-96EC-6CC2677FE8BD}"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04DDD44-1A9E-482A-BBA4-31A1B002D613}" type="slidenum">
              <a:rPr lang="es-CO" smtClean="0"/>
              <a:t>‹Nº›</a:t>
            </a:fld>
            <a:endParaRPr lang="es-CO"/>
          </a:p>
        </p:txBody>
      </p:sp>
    </p:spTree>
    <p:extLst>
      <p:ext uri="{BB962C8B-B14F-4D97-AF65-F5344CB8AC3E}">
        <p14:creationId xmlns:p14="http://schemas.microsoft.com/office/powerpoint/2010/main" val="4017697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B1B569BE-2700-4207-96EC-6CC2677FE8BD}"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04DDD44-1A9E-482A-BBA4-31A1B002D613}" type="slidenum">
              <a:rPr lang="es-CO" smtClean="0"/>
              <a:t>‹Nº›</a:t>
            </a:fld>
            <a:endParaRPr lang="es-CO"/>
          </a:p>
        </p:txBody>
      </p:sp>
    </p:spTree>
    <p:extLst>
      <p:ext uri="{BB962C8B-B14F-4D97-AF65-F5344CB8AC3E}">
        <p14:creationId xmlns:p14="http://schemas.microsoft.com/office/powerpoint/2010/main" val="4284134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B1B569BE-2700-4207-96EC-6CC2677FE8BD}" type="datetimeFigureOut">
              <a:rPr lang="es-CO" smtClean="0"/>
              <a:t>13/05/2015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C04DDD44-1A9E-482A-BBA4-31A1B002D613}" type="slidenum">
              <a:rPr lang="es-CO" smtClean="0"/>
              <a:t>‹Nº›</a:t>
            </a:fld>
            <a:endParaRPr lang="es-CO"/>
          </a:p>
        </p:txBody>
      </p:sp>
    </p:spTree>
    <p:extLst>
      <p:ext uri="{BB962C8B-B14F-4D97-AF65-F5344CB8AC3E}">
        <p14:creationId xmlns:p14="http://schemas.microsoft.com/office/powerpoint/2010/main" val="1040855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B1B569BE-2700-4207-96EC-6CC2677FE8BD}" type="datetimeFigureOut">
              <a:rPr lang="es-CO" smtClean="0"/>
              <a:t>13/05/2015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C04DDD44-1A9E-482A-BBA4-31A1B002D613}" type="slidenum">
              <a:rPr lang="es-CO" smtClean="0"/>
              <a:t>‹Nº›</a:t>
            </a:fld>
            <a:endParaRPr lang="es-CO"/>
          </a:p>
        </p:txBody>
      </p:sp>
    </p:spTree>
    <p:extLst>
      <p:ext uri="{BB962C8B-B14F-4D97-AF65-F5344CB8AC3E}">
        <p14:creationId xmlns:p14="http://schemas.microsoft.com/office/powerpoint/2010/main" val="3973801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1B569BE-2700-4207-96EC-6CC2677FE8BD}" type="datetimeFigureOut">
              <a:rPr lang="es-CO" smtClean="0"/>
              <a:t>13/05/2015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C04DDD44-1A9E-482A-BBA4-31A1B002D613}" type="slidenum">
              <a:rPr lang="es-CO" smtClean="0"/>
              <a:t>‹Nº›</a:t>
            </a:fld>
            <a:endParaRPr lang="es-CO"/>
          </a:p>
        </p:txBody>
      </p:sp>
    </p:spTree>
    <p:extLst>
      <p:ext uri="{BB962C8B-B14F-4D97-AF65-F5344CB8AC3E}">
        <p14:creationId xmlns:p14="http://schemas.microsoft.com/office/powerpoint/2010/main" val="4003949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1B569BE-2700-4207-96EC-6CC2677FE8BD}"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04DDD44-1A9E-482A-BBA4-31A1B002D613}" type="slidenum">
              <a:rPr lang="es-CO" smtClean="0"/>
              <a:t>‹Nº›</a:t>
            </a:fld>
            <a:endParaRPr lang="es-CO"/>
          </a:p>
        </p:txBody>
      </p:sp>
    </p:spTree>
    <p:extLst>
      <p:ext uri="{BB962C8B-B14F-4D97-AF65-F5344CB8AC3E}">
        <p14:creationId xmlns:p14="http://schemas.microsoft.com/office/powerpoint/2010/main" val="2331010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1B569BE-2700-4207-96EC-6CC2677FE8BD}"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04DDD44-1A9E-482A-BBA4-31A1B002D613}" type="slidenum">
              <a:rPr lang="es-CO" smtClean="0"/>
              <a:t>‹Nº›</a:t>
            </a:fld>
            <a:endParaRPr lang="es-CO"/>
          </a:p>
        </p:txBody>
      </p:sp>
    </p:spTree>
    <p:extLst>
      <p:ext uri="{BB962C8B-B14F-4D97-AF65-F5344CB8AC3E}">
        <p14:creationId xmlns:p14="http://schemas.microsoft.com/office/powerpoint/2010/main" val="3072015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1B569BE-2700-4207-96EC-6CC2677FE8BD}"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04DDD44-1A9E-482A-BBA4-31A1B002D613}" type="slidenum">
              <a:rPr lang="es-CO" smtClean="0"/>
              <a:t>‹Nº›</a:t>
            </a:fld>
            <a:endParaRPr lang="es-CO"/>
          </a:p>
        </p:txBody>
      </p:sp>
    </p:spTree>
    <p:extLst>
      <p:ext uri="{BB962C8B-B14F-4D97-AF65-F5344CB8AC3E}">
        <p14:creationId xmlns:p14="http://schemas.microsoft.com/office/powerpoint/2010/main" val="3188075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1B569BE-2700-4207-96EC-6CC2677FE8BD}"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04DDD44-1A9E-482A-BBA4-31A1B002D613}" type="slidenum">
              <a:rPr lang="es-CO" smtClean="0"/>
              <a:t>‹Nº›</a:t>
            </a:fld>
            <a:endParaRPr lang="es-CO"/>
          </a:p>
        </p:txBody>
      </p:sp>
    </p:spTree>
    <p:extLst>
      <p:ext uri="{BB962C8B-B14F-4D97-AF65-F5344CB8AC3E}">
        <p14:creationId xmlns:p14="http://schemas.microsoft.com/office/powerpoint/2010/main" val="4086095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B569BE-2700-4207-96EC-6CC2677FE8BD}" type="datetimeFigureOut">
              <a:rPr lang="es-CO" smtClean="0"/>
              <a:t>13/05/2015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4DDD44-1A9E-482A-BBA4-31A1B002D613}" type="slidenum">
              <a:rPr lang="es-CO" smtClean="0"/>
              <a:t>‹Nº›</a:t>
            </a:fld>
            <a:endParaRPr lang="es-CO"/>
          </a:p>
        </p:txBody>
      </p:sp>
    </p:spTree>
    <p:extLst>
      <p:ext uri="{BB962C8B-B14F-4D97-AF65-F5344CB8AC3E}">
        <p14:creationId xmlns:p14="http://schemas.microsoft.com/office/powerpoint/2010/main" val="2290247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84976" cy="1143000"/>
          </a:xfrm>
          <a:gradFill>
            <a:gsLst>
              <a:gs pos="0">
                <a:srgbClr val="FFEFD1"/>
              </a:gs>
              <a:gs pos="64999">
                <a:srgbClr val="F0EBD5"/>
              </a:gs>
              <a:gs pos="100000">
                <a:srgbClr val="D1C39F"/>
              </a:gs>
            </a:gsLst>
            <a:lin ang="5400000" scaled="0"/>
          </a:gradFill>
        </p:spPr>
        <p:txBody>
          <a:bodyPr>
            <a:noAutofit/>
          </a:bodyPr>
          <a:lstStyle/>
          <a:p>
            <a:r>
              <a:rPr lang="es-CO" sz="3200" dirty="0">
                <a:latin typeface="Algerian" pitchFamily="82" charset="0"/>
              </a:rPr>
              <a:t>El Carácter de Dios Revelado en Cristo </a:t>
            </a:r>
          </a:p>
        </p:txBody>
      </p:sp>
      <p:sp>
        <p:nvSpPr>
          <p:cNvPr id="3" name="2 Marcador de contenido"/>
          <p:cNvSpPr>
            <a:spLocks noGrp="1"/>
          </p:cNvSpPr>
          <p:nvPr>
            <p:ph idx="1"/>
          </p:nvPr>
        </p:nvSpPr>
        <p:spPr>
          <a:xfrm>
            <a:off x="467544" y="1807947"/>
            <a:ext cx="3168352" cy="4357357"/>
          </a:xfrm>
          <a:gradFill>
            <a:gsLst>
              <a:gs pos="0">
                <a:srgbClr val="FFEFD1"/>
              </a:gs>
              <a:gs pos="64999">
                <a:srgbClr val="F0EBD5"/>
              </a:gs>
              <a:gs pos="100000">
                <a:srgbClr val="D1C39F"/>
              </a:gs>
            </a:gsLst>
            <a:lin ang="5400000" scaled="0"/>
          </a:gradFill>
        </p:spPr>
        <p:txBody>
          <a:bodyPr>
            <a:noAutofit/>
          </a:bodyPr>
          <a:lstStyle/>
          <a:p>
            <a:pPr marL="0" indent="0" algn="ctr">
              <a:buNone/>
            </a:pPr>
            <a:r>
              <a:rPr lang="es-CO" sz="4000" dirty="0">
                <a:solidFill>
                  <a:srgbClr val="FF0000"/>
                </a:solidFill>
              </a:rPr>
              <a:t>1 Juan 4:8 </a:t>
            </a:r>
            <a:endParaRPr lang="es-CO" sz="4000" dirty="0" smtClean="0">
              <a:solidFill>
                <a:srgbClr val="FF0000"/>
              </a:solidFill>
            </a:endParaRPr>
          </a:p>
          <a:p>
            <a:pPr marL="0" indent="0" algn="ctr">
              <a:buNone/>
            </a:pPr>
            <a:r>
              <a:rPr lang="es-CO" sz="4000" dirty="0" smtClean="0"/>
              <a:t>El </a:t>
            </a:r>
            <a:r>
              <a:rPr lang="es-CO" sz="4000" dirty="0"/>
              <a:t>que no ama no conoce a Dios, </a:t>
            </a:r>
            <a:endParaRPr lang="es-CO" sz="4000" dirty="0" smtClean="0"/>
          </a:p>
          <a:p>
            <a:pPr marL="0" indent="0" algn="ctr">
              <a:buNone/>
            </a:pPr>
            <a:r>
              <a:rPr lang="es-CO" sz="4000" dirty="0" smtClean="0"/>
              <a:t>porque </a:t>
            </a:r>
            <a:r>
              <a:rPr lang="es-CO" sz="4000" dirty="0"/>
              <a:t>Dios es amor.</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772816"/>
            <a:ext cx="4104456"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6701379"/>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050904" cy="2232248"/>
          </a:xfrm>
          <a:solidFill>
            <a:schemeClr val="accent6">
              <a:lumMod val="20000"/>
              <a:lumOff val="80000"/>
            </a:schemeClr>
          </a:solidFill>
        </p:spPr>
        <p:txBody>
          <a:bodyPr>
            <a:normAutofit/>
          </a:bodyPr>
          <a:lstStyle/>
          <a:p>
            <a:pPr marL="0" indent="0">
              <a:buNone/>
            </a:pPr>
            <a:r>
              <a:rPr lang="es-CO" dirty="0"/>
              <a:t>DIJO el Salvador: "</a:t>
            </a:r>
            <a:r>
              <a:rPr lang="es-CO" dirty="0">
                <a:solidFill>
                  <a:srgbClr val="C00000"/>
                </a:solidFill>
                <a:latin typeface="Agency FB" pitchFamily="34" charset="0"/>
              </a:rPr>
              <a:t>Esta empero es la vida eterna: que te conozcan el solo </a:t>
            </a:r>
            <a:r>
              <a:rPr lang="es-CO" dirty="0" smtClean="0">
                <a:solidFill>
                  <a:srgbClr val="C00000"/>
                </a:solidFill>
                <a:latin typeface="Agency FB" pitchFamily="34" charset="0"/>
              </a:rPr>
              <a:t>Dios verdadero</a:t>
            </a:r>
            <a:r>
              <a:rPr lang="es-CO" dirty="0">
                <a:solidFill>
                  <a:srgbClr val="C00000"/>
                </a:solidFill>
                <a:latin typeface="Agency FB" pitchFamily="34" charset="0"/>
              </a:rPr>
              <a:t>, y a Jesucristo, al cual has enviado</a:t>
            </a:r>
            <a:r>
              <a:rPr lang="es-CO" dirty="0"/>
              <a:t>." </a:t>
            </a:r>
            <a:r>
              <a:rPr lang="es-CO" dirty="0">
                <a:solidFill>
                  <a:srgbClr val="FF0000"/>
                </a:solidFill>
              </a:rPr>
              <a:t>(Juan 17: 3</a:t>
            </a:r>
            <a:r>
              <a:rPr lang="es-CO" dirty="0" smtClean="0">
                <a:solidFill>
                  <a:srgbClr val="FF0000"/>
                </a:solidFill>
              </a:rPr>
              <a:t>.)</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548680"/>
            <a:ext cx="3240360" cy="2301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3284984"/>
            <a:ext cx="7776864" cy="3046988"/>
          </a:xfrm>
          <a:prstGeom prst="rect">
            <a:avLst/>
          </a:prstGeom>
          <a:solidFill>
            <a:schemeClr val="accent6">
              <a:lumMod val="20000"/>
              <a:lumOff val="80000"/>
            </a:schemeClr>
          </a:solidFill>
        </p:spPr>
        <p:txBody>
          <a:bodyPr wrap="square">
            <a:spAutoFit/>
          </a:bodyPr>
          <a:lstStyle/>
          <a:p>
            <a:r>
              <a:rPr lang="es-CO" sz="2400" dirty="0"/>
              <a:t>Y Dios declaró por el profeta: </a:t>
            </a:r>
            <a:r>
              <a:rPr lang="es-CO" sz="2400" dirty="0" smtClean="0"/>
              <a:t>«</a:t>
            </a:r>
            <a:r>
              <a:rPr lang="es-CO" sz="2400" dirty="0" smtClean="0">
                <a:solidFill>
                  <a:srgbClr val="C00000"/>
                </a:solidFill>
                <a:latin typeface="Agency FB" pitchFamily="34" charset="0"/>
              </a:rPr>
              <a:t>No </a:t>
            </a:r>
            <a:r>
              <a:rPr lang="es-CO" sz="2400" dirty="0">
                <a:solidFill>
                  <a:srgbClr val="C00000"/>
                </a:solidFill>
                <a:latin typeface="Agency FB" pitchFamily="34" charset="0"/>
              </a:rPr>
              <a:t>se alabe el sabio en su sabiduría, ni en su valentía se alabe el valiente, ni el rico se alabe en sus riquezas. Mas alábese en esto el que se hubiera de alabar: en entenderme y conocerme, que yo soy Jehová, que hago misericordia, juicio, y justicia en la tierra: porque estas cosas quiero, dice </a:t>
            </a:r>
            <a:r>
              <a:rPr lang="es-CO" sz="2400" dirty="0" smtClean="0">
                <a:solidFill>
                  <a:srgbClr val="C00000"/>
                </a:solidFill>
                <a:latin typeface="Agency FB" pitchFamily="34" charset="0"/>
              </a:rPr>
              <a:t>Jehová</a:t>
            </a:r>
            <a:r>
              <a:rPr lang="es-CO" sz="2400" dirty="0" smtClean="0"/>
              <a:t>».  </a:t>
            </a:r>
            <a:r>
              <a:rPr lang="es-CO" sz="2400" dirty="0">
                <a:solidFill>
                  <a:srgbClr val="FF0000"/>
                </a:solidFill>
              </a:rPr>
              <a:t>(Jer. 9: 23, 24</a:t>
            </a:r>
            <a:r>
              <a:rPr lang="es-CO" sz="2400" dirty="0" smtClean="0">
                <a:solidFill>
                  <a:srgbClr val="FF0000"/>
                </a:solidFill>
              </a:rPr>
              <a:t>.) </a:t>
            </a:r>
          </a:p>
          <a:p>
            <a:r>
              <a:rPr lang="es-CO" sz="2400" dirty="0" smtClean="0"/>
              <a:t>Nota: así como el carácter de Dios está revelado en Cristo, el carácter de Cristo, debe ser revelado en cada uno de sus hijos</a:t>
            </a:r>
            <a:r>
              <a:rPr lang="es-CO" sz="2400" dirty="0" smtClean="0">
                <a:solidFill>
                  <a:srgbClr val="FF0000"/>
                </a:solidFill>
              </a:rPr>
              <a:t>. Ver (Juan 17;21,23).</a:t>
            </a:r>
            <a:endParaRPr lang="es-CO" sz="2400" dirty="0">
              <a:solidFill>
                <a:srgbClr val="FF0000"/>
              </a:solidFill>
            </a:endParaRPr>
          </a:p>
        </p:txBody>
      </p:sp>
    </p:spTree>
    <p:extLst>
      <p:ext uri="{BB962C8B-B14F-4D97-AF65-F5344CB8AC3E}">
        <p14:creationId xmlns:p14="http://schemas.microsoft.com/office/powerpoint/2010/main" val="26266891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760640"/>
          </a:xfrm>
        </p:spPr>
        <p:txBody>
          <a:bodyPr>
            <a:normAutofit fontScale="85000" lnSpcReduction="20000"/>
          </a:bodyPr>
          <a:lstStyle/>
          <a:p>
            <a:pPr marL="0" indent="0">
              <a:buNone/>
            </a:pPr>
            <a:r>
              <a:rPr lang="es-CO" dirty="0"/>
              <a:t>Nadie, sin ayuda divina, puede alcanzar este conocimiento de Dios. El apóstol </a:t>
            </a:r>
            <a:r>
              <a:rPr lang="es-CO" dirty="0" smtClean="0"/>
              <a:t>dice que </a:t>
            </a:r>
            <a:r>
              <a:rPr lang="es-CO" dirty="0"/>
              <a:t>a los mundanos "</a:t>
            </a:r>
            <a:r>
              <a:rPr lang="es-CO" dirty="0">
                <a:solidFill>
                  <a:srgbClr val="C00000"/>
                </a:solidFill>
                <a:latin typeface="Agency FB" pitchFamily="34" charset="0"/>
              </a:rPr>
              <a:t>no les pareció tener a Dios en su noticia." Cristo "en </a:t>
            </a:r>
            <a:r>
              <a:rPr lang="es-CO" dirty="0" smtClean="0">
                <a:solidFill>
                  <a:srgbClr val="C00000"/>
                </a:solidFill>
                <a:latin typeface="Agency FB" pitchFamily="34" charset="0"/>
              </a:rPr>
              <a:t>el mundo </a:t>
            </a:r>
            <a:r>
              <a:rPr lang="es-CO" dirty="0">
                <a:solidFill>
                  <a:srgbClr val="C00000"/>
                </a:solidFill>
                <a:latin typeface="Agency FB" pitchFamily="34" charset="0"/>
              </a:rPr>
              <a:t>estaba, y el mundo fue hecho por él; y el mundo no le conoció</a:t>
            </a:r>
            <a:r>
              <a:rPr lang="es-CO" dirty="0">
                <a:latin typeface="Agency FB" pitchFamily="34" charset="0"/>
              </a:rPr>
              <a:t>.</a:t>
            </a:r>
            <a:r>
              <a:rPr lang="es-CO" dirty="0"/>
              <a:t>" </a:t>
            </a:r>
            <a:r>
              <a:rPr lang="es-CO" dirty="0">
                <a:solidFill>
                  <a:srgbClr val="FF0000"/>
                </a:solidFill>
              </a:rPr>
              <a:t>(Rom. </a:t>
            </a:r>
            <a:r>
              <a:rPr lang="es-CO" dirty="0" smtClean="0">
                <a:solidFill>
                  <a:srgbClr val="FF0000"/>
                </a:solidFill>
              </a:rPr>
              <a:t>1:28</a:t>
            </a:r>
            <a:r>
              <a:rPr lang="es-CO" dirty="0">
                <a:solidFill>
                  <a:srgbClr val="FF0000"/>
                </a:solidFill>
              </a:rPr>
              <a:t>; Juan 1: 10.) </a:t>
            </a:r>
            <a:endParaRPr lang="es-CO" dirty="0" smtClean="0">
              <a:solidFill>
                <a:srgbClr val="FF0000"/>
              </a:solidFill>
            </a:endParaRPr>
          </a:p>
          <a:p>
            <a:pPr marL="0" indent="0">
              <a:buNone/>
            </a:pPr>
            <a:r>
              <a:rPr lang="es-CO" dirty="0" smtClean="0"/>
              <a:t>Jesús </a:t>
            </a:r>
            <a:r>
              <a:rPr lang="es-CO" dirty="0"/>
              <a:t>declaró a sus discípulos: "</a:t>
            </a:r>
            <a:r>
              <a:rPr lang="es-CO" dirty="0">
                <a:solidFill>
                  <a:srgbClr val="C00000"/>
                </a:solidFill>
                <a:latin typeface="Agency FB" pitchFamily="34" charset="0"/>
              </a:rPr>
              <a:t>Nadie conoció al Hijo, sino </a:t>
            </a:r>
            <a:r>
              <a:rPr lang="es-CO" dirty="0" smtClean="0">
                <a:solidFill>
                  <a:srgbClr val="C00000"/>
                </a:solidFill>
                <a:latin typeface="Agency FB" pitchFamily="34" charset="0"/>
              </a:rPr>
              <a:t>el Padre</a:t>
            </a:r>
            <a:r>
              <a:rPr lang="es-CO" dirty="0">
                <a:solidFill>
                  <a:srgbClr val="C00000"/>
                </a:solidFill>
                <a:latin typeface="Agency FB" pitchFamily="34" charset="0"/>
              </a:rPr>
              <a:t>; ni al Padre conoció alguno, sino el Hijo, y aquel a quien el Hijo lo </a:t>
            </a:r>
            <a:r>
              <a:rPr lang="es-CO" dirty="0" smtClean="0">
                <a:solidFill>
                  <a:srgbClr val="C00000"/>
                </a:solidFill>
                <a:latin typeface="Agency FB" pitchFamily="34" charset="0"/>
              </a:rPr>
              <a:t>quisiera revelar</a:t>
            </a:r>
            <a:r>
              <a:rPr lang="es-CO" dirty="0">
                <a:latin typeface="Agency FB" pitchFamily="34" charset="0"/>
              </a:rPr>
              <a:t>.</a:t>
            </a:r>
            <a:r>
              <a:rPr lang="es-CO" dirty="0"/>
              <a:t>" </a:t>
            </a:r>
            <a:r>
              <a:rPr lang="es-CO" dirty="0">
                <a:solidFill>
                  <a:srgbClr val="FF0000"/>
                </a:solidFill>
              </a:rPr>
              <a:t>(Mat. 11: 27.) </a:t>
            </a:r>
            <a:endParaRPr lang="es-CO" dirty="0" smtClean="0">
              <a:solidFill>
                <a:srgbClr val="FF0000"/>
              </a:solidFill>
            </a:endParaRPr>
          </a:p>
          <a:p>
            <a:pPr marL="0" indent="0">
              <a:buNone/>
            </a:pPr>
            <a:endParaRPr lang="es-CO" dirty="0" smtClean="0"/>
          </a:p>
          <a:p>
            <a:pPr marL="0" indent="0">
              <a:buNone/>
            </a:pPr>
            <a:r>
              <a:rPr lang="es-CO" dirty="0" smtClean="0"/>
              <a:t>En </a:t>
            </a:r>
            <a:r>
              <a:rPr lang="es-CO" dirty="0"/>
              <a:t>aquella última oración que hizo en favor de quienes </a:t>
            </a:r>
            <a:r>
              <a:rPr lang="es-CO" dirty="0" smtClean="0"/>
              <a:t>le seguían</a:t>
            </a:r>
            <a:r>
              <a:rPr lang="es-CO" dirty="0"/>
              <a:t>, antes de entrar en las sombras del Getsemaní, el Salvador alzó sus </a:t>
            </a:r>
            <a:r>
              <a:rPr lang="es-CO" dirty="0" smtClean="0"/>
              <a:t>ojos al </a:t>
            </a:r>
            <a:r>
              <a:rPr lang="es-CO" dirty="0"/>
              <a:t>cielo, lleno de compasión por la ignorancia de los hombres, y dijo: "</a:t>
            </a:r>
            <a:r>
              <a:rPr lang="es-CO" dirty="0">
                <a:solidFill>
                  <a:srgbClr val="C00000"/>
                </a:solidFill>
                <a:latin typeface="Agency FB" pitchFamily="34" charset="0"/>
              </a:rPr>
              <a:t>Padre </a:t>
            </a:r>
            <a:r>
              <a:rPr lang="es-CO" dirty="0" smtClean="0">
                <a:solidFill>
                  <a:srgbClr val="C00000"/>
                </a:solidFill>
                <a:latin typeface="Agency FB" pitchFamily="34" charset="0"/>
              </a:rPr>
              <a:t>justo, el </a:t>
            </a:r>
            <a:r>
              <a:rPr lang="es-CO" dirty="0">
                <a:solidFill>
                  <a:srgbClr val="C00000"/>
                </a:solidFill>
                <a:latin typeface="Agency FB" pitchFamily="34" charset="0"/>
              </a:rPr>
              <a:t>mundo no te ha conocido, mas yo te he conocido</a:t>
            </a:r>
            <a:r>
              <a:rPr lang="es-CO" dirty="0">
                <a:solidFill>
                  <a:srgbClr val="C00000"/>
                </a:solidFill>
              </a:rPr>
              <a:t>." "</a:t>
            </a:r>
            <a:r>
              <a:rPr lang="es-CO" dirty="0">
                <a:solidFill>
                  <a:srgbClr val="C00000"/>
                </a:solidFill>
                <a:latin typeface="Agency FB" pitchFamily="34" charset="0"/>
              </a:rPr>
              <a:t>He manifestado tu nombre </a:t>
            </a:r>
            <a:r>
              <a:rPr lang="es-CO" dirty="0" smtClean="0">
                <a:solidFill>
                  <a:srgbClr val="C00000"/>
                </a:solidFill>
                <a:latin typeface="Agency FB" pitchFamily="34" charset="0"/>
              </a:rPr>
              <a:t>a los </a:t>
            </a:r>
            <a:r>
              <a:rPr lang="es-CO" dirty="0">
                <a:solidFill>
                  <a:srgbClr val="C00000"/>
                </a:solidFill>
                <a:latin typeface="Agency FB" pitchFamily="34" charset="0"/>
              </a:rPr>
              <a:t>hombres que del mundo me diste</a:t>
            </a:r>
            <a:r>
              <a:rPr lang="es-CO" dirty="0"/>
              <a:t>." </a:t>
            </a:r>
            <a:r>
              <a:rPr lang="es-CO" dirty="0">
                <a:solidFill>
                  <a:srgbClr val="FF0000"/>
                </a:solidFill>
              </a:rPr>
              <a:t>(Juan 17: 25,26.)</a:t>
            </a:r>
          </a:p>
          <a:p>
            <a:endParaRPr lang="es-CO" dirty="0"/>
          </a:p>
        </p:txBody>
      </p:sp>
    </p:spTree>
    <p:extLst>
      <p:ext uri="{BB962C8B-B14F-4D97-AF65-F5344CB8AC3E}">
        <p14:creationId xmlns:p14="http://schemas.microsoft.com/office/powerpoint/2010/main" val="412118616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5554960" cy="2520279"/>
          </a:xfrm>
          <a:solidFill>
            <a:schemeClr val="accent5">
              <a:lumMod val="20000"/>
              <a:lumOff val="80000"/>
            </a:schemeClr>
          </a:solidFill>
        </p:spPr>
        <p:txBody>
          <a:bodyPr>
            <a:normAutofit fontScale="70000" lnSpcReduction="20000"/>
          </a:bodyPr>
          <a:lstStyle/>
          <a:p>
            <a:pPr marL="0" indent="0">
              <a:buNone/>
            </a:pPr>
            <a:r>
              <a:rPr lang="es-CO" dirty="0"/>
              <a:t>Desde el principio, fue el plan estudiado de Satanás inducir a los hombres </a:t>
            </a:r>
            <a:r>
              <a:rPr lang="es-CO" dirty="0" smtClean="0"/>
              <a:t>a olvidarse </a:t>
            </a:r>
            <a:r>
              <a:rPr lang="es-CO" dirty="0"/>
              <a:t>de Dios, a fin de que pudiese someterlos. Por eso mintió acerca </a:t>
            </a:r>
            <a:r>
              <a:rPr lang="es-CO" dirty="0" smtClean="0"/>
              <a:t>del carácter </a:t>
            </a:r>
            <a:r>
              <a:rPr lang="es-CO" dirty="0"/>
              <a:t>de Dios, a fin de inducirles a albergar un falso concepto de él. </a:t>
            </a:r>
            <a:r>
              <a:rPr lang="es-CO" dirty="0" smtClean="0"/>
              <a:t>Les presentó </a:t>
            </a:r>
            <a:r>
              <a:rPr lang="es-CO" dirty="0"/>
              <a:t>al Creador como revestido de los atributos del príncipe del mal </a:t>
            </a:r>
            <a:r>
              <a:rPr lang="es-CO" dirty="0" smtClean="0"/>
              <a:t>mismo: arbitrario</a:t>
            </a:r>
            <a:r>
              <a:rPr lang="es-CO" dirty="0"/>
              <a:t>, severo, inexorable, a fin de que le temiesen, rehuyesen, y </a:t>
            </a:r>
            <a:r>
              <a:rPr lang="es-CO" dirty="0" smtClean="0"/>
              <a:t>hasta odiasen</a:t>
            </a:r>
            <a:r>
              <a:rPr lang="es-CO" dirty="0"/>
              <a:t>.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692696"/>
            <a:ext cx="2533625"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43608" y="3573016"/>
            <a:ext cx="7056784" cy="2677656"/>
          </a:xfrm>
          <a:prstGeom prst="rect">
            <a:avLst/>
          </a:prstGeom>
          <a:solidFill>
            <a:schemeClr val="accent5">
              <a:lumMod val="20000"/>
              <a:lumOff val="80000"/>
            </a:schemeClr>
          </a:solidFill>
        </p:spPr>
        <p:txBody>
          <a:bodyPr wrap="square">
            <a:spAutoFit/>
          </a:bodyPr>
          <a:lstStyle/>
          <a:p>
            <a:r>
              <a:rPr lang="es-CO" sz="2400" dirty="0"/>
              <a:t>Satanás esperaba confundir de tal </a:t>
            </a:r>
            <a:r>
              <a:rPr lang="es-CO" sz="2400" dirty="0" smtClean="0"/>
              <a:t> </a:t>
            </a:r>
            <a:r>
              <a:rPr lang="es-CO" sz="2400" dirty="0"/>
              <a:t>manera las mentes de aquellos </a:t>
            </a:r>
            <a:r>
              <a:rPr lang="es-CO" sz="2400" dirty="0" smtClean="0"/>
              <a:t>a quienes </a:t>
            </a:r>
            <a:r>
              <a:rPr lang="es-CO" sz="2400" dirty="0"/>
              <a:t>había engañado, que desechasen a Dios de su conocimiento. </a:t>
            </a:r>
            <a:r>
              <a:rPr lang="es-CO" sz="2400" dirty="0" smtClean="0"/>
              <a:t>Entonces borraría </a:t>
            </a:r>
            <a:r>
              <a:rPr lang="es-CO" sz="2400" dirty="0"/>
              <a:t>la imagen divina del hombre y grabaría su propia semejanza sobre </a:t>
            </a:r>
            <a:r>
              <a:rPr lang="es-CO" sz="2400" dirty="0" smtClean="0"/>
              <a:t>el alma</a:t>
            </a:r>
            <a:r>
              <a:rPr lang="es-CO" sz="2400" dirty="0"/>
              <a:t>; llenaría a los hombres de su propio espíritu y los haría cautivos de </a:t>
            </a:r>
            <a:r>
              <a:rPr lang="es-CO" sz="2400" dirty="0" smtClean="0"/>
              <a:t>su voluntad. Ver </a:t>
            </a:r>
            <a:r>
              <a:rPr lang="es-CO" sz="2400" dirty="0" smtClean="0">
                <a:solidFill>
                  <a:srgbClr val="FF0000"/>
                </a:solidFill>
              </a:rPr>
              <a:t>(Gen. 3:1-5,13).</a:t>
            </a:r>
            <a:endParaRPr lang="es-CO" sz="2400" dirty="0">
              <a:solidFill>
                <a:srgbClr val="FF0000"/>
              </a:solidFill>
            </a:endParaRPr>
          </a:p>
        </p:txBody>
      </p:sp>
    </p:spTree>
    <p:extLst>
      <p:ext uri="{BB962C8B-B14F-4D97-AF65-F5344CB8AC3E}">
        <p14:creationId xmlns:p14="http://schemas.microsoft.com/office/powerpoint/2010/main" val="202322560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p:spPr>
        <p:txBody>
          <a:bodyPr>
            <a:normAutofit fontScale="92500" lnSpcReduction="10000"/>
          </a:bodyPr>
          <a:lstStyle/>
          <a:p>
            <a:pPr marL="400050" lvl="1" indent="0">
              <a:buNone/>
            </a:pPr>
            <a:r>
              <a:rPr lang="es-CO" dirty="0"/>
              <a:t>Calumniando el carácter de Dios y excitando la desconfianza en él fue </a:t>
            </a:r>
            <a:r>
              <a:rPr lang="es-CO" dirty="0" smtClean="0"/>
              <a:t>cómo Satanás </a:t>
            </a:r>
            <a:r>
              <a:rPr lang="es-CO" dirty="0"/>
              <a:t>indujo a Eva a transgredir. </a:t>
            </a:r>
            <a:endParaRPr lang="es-CO" dirty="0" smtClean="0"/>
          </a:p>
          <a:p>
            <a:pPr marL="0" indent="0">
              <a:buNone/>
            </a:pPr>
            <a:r>
              <a:rPr lang="es-CO" dirty="0" smtClean="0"/>
              <a:t>Por </a:t>
            </a:r>
            <a:r>
              <a:rPr lang="es-CO" dirty="0"/>
              <a:t>el pecado, la mente de nuestros </a:t>
            </a:r>
            <a:r>
              <a:rPr lang="es-CO" dirty="0" smtClean="0"/>
              <a:t>primeros padres </a:t>
            </a:r>
            <a:r>
              <a:rPr lang="es-CO" dirty="0"/>
              <a:t>se obscureció, su naturaleza se degradó y su concepto de Dios </a:t>
            </a:r>
            <a:r>
              <a:rPr lang="es-CO" dirty="0" smtClean="0"/>
              <a:t>fue amoldado </a:t>
            </a:r>
            <a:r>
              <a:rPr lang="es-CO" dirty="0"/>
              <a:t>por su propia estrechez y egoísmo. </a:t>
            </a:r>
            <a:endParaRPr lang="es-CO" dirty="0" smtClean="0"/>
          </a:p>
          <a:p>
            <a:pPr marL="400050" lvl="1" indent="0">
              <a:buNone/>
            </a:pPr>
            <a:r>
              <a:rPr lang="es-CO" dirty="0" smtClean="0"/>
              <a:t>Y </a:t>
            </a:r>
            <a:r>
              <a:rPr lang="es-CO" dirty="0"/>
              <a:t>a medida que los hombres </a:t>
            </a:r>
            <a:r>
              <a:rPr lang="es-CO" dirty="0" smtClean="0"/>
              <a:t>se hicieron </a:t>
            </a:r>
            <a:r>
              <a:rPr lang="es-CO" dirty="0"/>
              <a:t>más audaces en el pecado, el conocimiento y el amor de Dios se </a:t>
            </a:r>
            <a:r>
              <a:rPr lang="es-CO" dirty="0" smtClean="0"/>
              <a:t>borraron de </a:t>
            </a:r>
            <a:r>
              <a:rPr lang="es-CO" dirty="0"/>
              <a:t>su mente y corazón. "</a:t>
            </a:r>
            <a:r>
              <a:rPr lang="es-CO" dirty="0">
                <a:solidFill>
                  <a:srgbClr val="C00000"/>
                </a:solidFill>
                <a:latin typeface="Agency FB" pitchFamily="34" charset="0"/>
              </a:rPr>
              <a:t>Porque habiendo conocido a Dios, no le glorificaron </a:t>
            </a:r>
            <a:r>
              <a:rPr lang="es-CO" dirty="0" smtClean="0">
                <a:solidFill>
                  <a:srgbClr val="C00000"/>
                </a:solidFill>
                <a:latin typeface="Agency FB" pitchFamily="34" charset="0"/>
              </a:rPr>
              <a:t>como a </a:t>
            </a:r>
            <a:r>
              <a:rPr lang="es-CO" dirty="0">
                <a:solidFill>
                  <a:srgbClr val="C00000"/>
                </a:solidFill>
                <a:latin typeface="Agency FB" pitchFamily="34" charset="0"/>
              </a:rPr>
              <a:t>Dios, ni dieron gracias; . . . se desvanecieron en sus discursos, y el </a:t>
            </a:r>
            <a:r>
              <a:rPr lang="es-CO" dirty="0" smtClean="0">
                <a:solidFill>
                  <a:srgbClr val="C00000"/>
                </a:solidFill>
                <a:latin typeface="Agency FB" pitchFamily="34" charset="0"/>
              </a:rPr>
              <a:t>necio corazón </a:t>
            </a:r>
            <a:r>
              <a:rPr lang="es-CO" dirty="0">
                <a:solidFill>
                  <a:srgbClr val="C00000"/>
                </a:solidFill>
                <a:latin typeface="Agency FB" pitchFamily="34" charset="0"/>
              </a:rPr>
              <a:t>de ellos fue entenebrecido</a:t>
            </a:r>
            <a:r>
              <a:rPr lang="es-CO" dirty="0" smtClean="0">
                <a:latin typeface="Agency FB" pitchFamily="34" charset="0"/>
              </a:rPr>
              <a:t>.</a:t>
            </a:r>
            <a:r>
              <a:rPr lang="es-CO" dirty="0" smtClean="0"/>
              <a:t>« dice </a:t>
            </a:r>
            <a:r>
              <a:rPr lang="es-CO" dirty="0" smtClean="0">
                <a:solidFill>
                  <a:srgbClr val="FF0000"/>
                </a:solidFill>
              </a:rPr>
              <a:t>(Rom</a:t>
            </a:r>
            <a:r>
              <a:rPr lang="es-CO" dirty="0">
                <a:solidFill>
                  <a:srgbClr val="FF0000"/>
                </a:solidFill>
              </a:rPr>
              <a:t>. 1: 21.)</a:t>
            </a:r>
          </a:p>
        </p:txBody>
      </p:sp>
    </p:spTree>
    <p:extLst>
      <p:ext uri="{BB962C8B-B14F-4D97-AF65-F5344CB8AC3E}">
        <p14:creationId xmlns:p14="http://schemas.microsoft.com/office/powerpoint/2010/main" val="390835338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435677" cy="936104"/>
          </a:xfrm>
        </p:spPr>
        <p:txBody>
          <a:bodyPr>
            <a:normAutofit fontScale="85000" lnSpcReduction="10000"/>
          </a:bodyPr>
          <a:lstStyle/>
          <a:p>
            <a:pPr marL="0" indent="0">
              <a:buNone/>
            </a:pPr>
            <a:r>
              <a:rPr lang="es-CO" dirty="0"/>
              <a:t>A veces, la lucha de Satanás por el dominio de la familia humana </a:t>
            </a:r>
            <a:r>
              <a:rPr lang="es-CO" dirty="0" smtClean="0"/>
              <a:t>parecía destinada </a:t>
            </a:r>
            <a:r>
              <a:rPr lang="es-CO" dirty="0"/>
              <a:t>a quedar coronada de éxito.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6343" y="1556792"/>
            <a:ext cx="3068145" cy="28327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904087" y="4509120"/>
            <a:ext cx="3078286" cy="1754326"/>
          </a:xfrm>
          <a:prstGeom prst="rect">
            <a:avLst/>
          </a:prstGeom>
        </p:spPr>
        <p:txBody>
          <a:bodyPr wrap="square">
            <a:spAutoFit/>
          </a:bodyPr>
          <a:lstStyle/>
          <a:p>
            <a:pPr algn="ctr"/>
            <a:r>
              <a:rPr lang="es-CO" b="1" dirty="0" smtClean="0">
                <a:solidFill>
                  <a:srgbClr val="FF0000"/>
                </a:solidFill>
              </a:rPr>
              <a:t>Nota: Satanás </a:t>
            </a:r>
            <a:r>
              <a:rPr lang="es-CO" b="1" dirty="0">
                <a:solidFill>
                  <a:srgbClr val="FF0000"/>
                </a:solidFill>
              </a:rPr>
              <a:t>y Cristo luchan por obtener el dominio de </a:t>
            </a:r>
            <a:r>
              <a:rPr lang="es-CO" b="1" dirty="0" smtClean="0">
                <a:solidFill>
                  <a:srgbClr val="FF0000"/>
                </a:solidFill>
              </a:rPr>
              <a:t>nuestro </a:t>
            </a:r>
            <a:r>
              <a:rPr lang="es-CO" b="1" dirty="0">
                <a:solidFill>
                  <a:srgbClr val="FF0000"/>
                </a:solidFill>
              </a:rPr>
              <a:t>corazón, pero </a:t>
            </a:r>
            <a:r>
              <a:rPr lang="es-CO" b="1" dirty="0" smtClean="0">
                <a:solidFill>
                  <a:srgbClr val="FF0000"/>
                </a:solidFill>
              </a:rPr>
              <a:t>aún en estos días finales, eres </a:t>
            </a:r>
            <a:r>
              <a:rPr lang="es-CO" b="1" dirty="0">
                <a:solidFill>
                  <a:srgbClr val="FF0000"/>
                </a:solidFill>
              </a:rPr>
              <a:t>tu el que </a:t>
            </a:r>
            <a:r>
              <a:rPr lang="es-CO" b="1" dirty="0" smtClean="0">
                <a:solidFill>
                  <a:srgbClr val="FF0000"/>
                </a:solidFill>
              </a:rPr>
              <a:t>decide</a:t>
            </a:r>
            <a:r>
              <a:rPr lang="es-CO" b="1" dirty="0">
                <a:solidFill>
                  <a:srgbClr val="FF0000"/>
                </a:solidFill>
              </a:rPr>
              <a:t> </a:t>
            </a:r>
            <a:r>
              <a:rPr lang="es-CO" b="1" dirty="0" smtClean="0">
                <a:solidFill>
                  <a:srgbClr val="FF0000"/>
                </a:solidFill>
              </a:rPr>
              <a:t>a quien servir.</a:t>
            </a:r>
          </a:p>
          <a:p>
            <a:pPr algn="ctr"/>
            <a:r>
              <a:rPr lang="es-CO" b="1" dirty="0" smtClean="0"/>
              <a:t>Ver (Juan 1: 11,12; 3:16).</a:t>
            </a:r>
            <a:endParaRPr lang="es-CO" b="1" dirty="0"/>
          </a:p>
        </p:txBody>
      </p:sp>
      <p:sp>
        <p:nvSpPr>
          <p:cNvPr id="5" name="4 Rectángulo"/>
          <p:cNvSpPr/>
          <p:nvPr/>
        </p:nvSpPr>
        <p:spPr>
          <a:xfrm>
            <a:off x="179512" y="1412776"/>
            <a:ext cx="5724128" cy="5262979"/>
          </a:xfrm>
          <a:prstGeom prst="rect">
            <a:avLst/>
          </a:prstGeom>
        </p:spPr>
        <p:txBody>
          <a:bodyPr wrap="square">
            <a:spAutoFit/>
          </a:bodyPr>
          <a:lstStyle/>
          <a:p>
            <a:r>
              <a:rPr lang="es-CO" sz="2400" dirty="0"/>
              <a:t>Durante los siglos que precedieron </a:t>
            </a:r>
            <a:r>
              <a:rPr lang="es-CO" sz="2400" dirty="0" smtClean="0"/>
              <a:t>al primer </a:t>
            </a:r>
            <a:r>
              <a:rPr lang="es-CO" sz="2400" dirty="0"/>
              <a:t>advenimiento de Cristo, el mundo parecía estar completamente bajo </a:t>
            </a:r>
            <a:r>
              <a:rPr lang="es-CO" sz="2400" dirty="0" smtClean="0"/>
              <a:t>el cetro </a:t>
            </a:r>
            <a:r>
              <a:rPr lang="es-CO" sz="2400" dirty="0"/>
              <a:t>del príncipe de las tinieblas; y él reinó con terrible poder, como si por </a:t>
            </a:r>
            <a:r>
              <a:rPr lang="es-CO" sz="2400" dirty="0" smtClean="0"/>
              <a:t>medio del </a:t>
            </a:r>
            <a:r>
              <a:rPr lang="es-CO" sz="2400" dirty="0"/>
              <a:t>pecado de nuestros primeros padres, los reinos del mundo hubiesen llegado </a:t>
            </a:r>
            <a:r>
              <a:rPr lang="es-CO" sz="2400" dirty="0" smtClean="0"/>
              <a:t>a ser </a:t>
            </a:r>
            <a:r>
              <a:rPr lang="es-CO" sz="2400" dirty="0"/>
              <a:t>legítimamente suyos. </a:t>
            </a:r>
            <a:endParaRPr lang="es-CO" sz="2400" dirty="0" smtClean="0"/>
          </a:p>
          <a:p>
            <a:r>
              <a:rPr lang="es-CO" sz="2400" dirty="0" smtClean="0">
                <a:solidFill>
                  <a:srgbClr val="0070C0"/>
                </a:solidFill>
              </a:rPr>
              <a:t>Aun </a:t>
            </a:r>
            <a:r>
              <a:rPr lang="es-CO" sz="2400" dirty="0">
                <a:solidFill>
                  <a:srgbClr val="0070C0"/>
                </a:solidFill>
              </a:rPr>
              <a:t>el pueblo de la alianza, al cual Dios había </a:t>
            </a:r>
            <a:r>
              <a:rPr lang="es-CO" sz="2400" dirty="0" smtClean="0">
                <a:solidFill>
                  <a:srgbClr val="0070C0"/>
                </a:solidFill>
              </a:rPr>
              <a:t>elegido para </a:t>
            </a:r>
            <a:r>
              <a:rPr lang="es-CO" sz="2400" dirty="0">
                <a:solidFill>
                  <a:srgbClr val="0070C0"/>
                </a:solidFill>
              </a:rPr>
              <a:t>conservar su conocimiento en el mundo, se había apartado de tal manera </a:t>
            </a:r>
            <a:r>
              <a:rPr lang="es-CO" sz="2400" dirty="0" smtClean="0">
                <a:solidFill>
                  <a:srgbClr val="0070C0"/>
                </a:solidFill>
              </a:rPr>
              <a:t>de él </a:t>
            </a:r>
            <a:r>
              <a:rPr lang="es-CO" sz="2400" dirty="0">
                <a:solidFill>
                  <a:srgbClr val="0070C0"/>
                </a:solidFill>
              </a:rPr>
              <a:t>que había perdido todo concepto verdadero de su carácter.</a:t>
            </a:r>
          </a:p>
        </p:txBody>
      </p:sp>
    </p:spTree>
    <p:extLst>
      <p:ext uri="{BB962C8B-B14F-4D97-AF65-F5344CB8AC3E}">
        <p14:creationId xmlns:p14="http://schemas.microsoft.com/office/powerpoint/2010/main" val="309032608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anim calcmode="lin" valueType="num">
                                      <p:cBhvr>
                                        <p:cTn id="8" dur="2000" fill="hold"/>
                                        <p:tgtEl>
                                          <p:spTgt spid="1026"/>
                                        </p:tgtEl>
                                        <p:attrNameLst>
                                          <p:attrName>ppt_w</p:attrName>
                                        </p:attrNameLst>
                                      </p:cBhvr>
                                      <p:tavLst>
                                        <p:tav tm="0" fmla="#ppt_w*sin(2.5*pi*$)">
                                          <p:val>
                                            <p:fltVal val="0"/>
                                          </p:val>
                                        </p:tav>
                                        <p:tav tm="100000">
                                          <p:val>
                                            <p:fltVal val="1"/>
                                          </p:val>
                                        </p:tav>
                                      </p:tavLst>
                                    </p:anim>
                                    <p:anim calcmode="lin" valueType="num">
                                      <p:cBhvr>
                                        <p:cTn id="9" dur="2000" fill="hold"/>
                                        <p:tgtEl>
                                          <p:spTgt spid="102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5">
              <a:lumMod val="20000"/>
              <a:lumOff val="80000"/>
            </a:schemeClr>
          </a:solidFill>
        </p:spPr>
        <p:txBody>
          <a:bodyPr>
            <a:normAutofit fontScale="77500" lnSpcReduction="20000"/>
          </a:bodyPr>
          <a:lstStyle/>
          <a:p>
            <a:pPr marL="0" indent="0">
              <a:buNone/>
            </a:pPr>
            <a:r>
              <a:rPr lang="es-CO" dirty="0"/>
              <a:t>Cristo vino para revelar a Dios al mundo como un Dios de amor, lleno </a:t>
            </a:r>
            <a:r>
              <a:rPr lang="es-CO" dirty="0" smtClean="0"/>
              <a:t>de misericordia</a:t>
            </a:r>
            <a:r>
              <a:rPr lang="es-CO" dirty="0"/>
              <a:t>, ternura y compasión. Las densas tinieblas con que Satanás </a:t>
            </a:r>
            <a:r>
              <a:rPr lang="es-CO" dirty="0" smtClean="0"/>
              <a:t>había tratado </a:t>
            </a:r>
            <a:r>
              <a:rPr lang="es-CO" dirty="0"/>
              <a:t>de rodear el trono de la divinidad fueron disipadas por el Redentor </a:t>
            </a:r>
            <a:r>
              <a:rPr lang="es-CO" dirty="0" smtClean="0"/>
              <a:t>del mundo</a:t>
            </a:r>
            <a:r>
              <a:rPr lang="es-CO" dirty="0"/>
              <a:t>, y el Padre volvió a quedar manifiesto a los hombres como la luz de la vida.</a:t>
            </a:r>
          </a:p>
          <a:p>
            <a:endParaRPr lang="es-CO" dirty="0" smtClean="0"/>
          </a:p>
          <a:p>
            <a:r>
              <a:rPr lang="es-CO" dirty="0" smtClean="0"/>
              <a:t>Cuando </a:t>
            </a:r>
            <a:r>
              <a:rPr lang="es-CO" dirty="0"/>
              <a:t>Felipe pidió a Jesús: "</a:t>
            </a:r>
            <a:r>
              <a:rPr lang="es-CO" dirty="0">
                <a:solidFill>
                  <a:srgbClr val="C00000"/>
                </a:solidFill>
                <a:latin typeface="Agency FB" pitchFamily="34" charset="0"/>
              </a:rPr>
              <a:t>Muéstranos el Padre, y nos basta</a:t>
            </a:r>
            <a:r>
              <a:rPr lang="es-CO" dirty="0">
                <a:latin typeface="Agency FB" pitchFamily="34" charset="0"/>
              </a:rPr>
              <a:t>,</a:t>
            </a:r>
            <a:r>
              <a:rPr lang="es-CO" dirty="0"/>
              <a:t>" el Salvador </a:t>
            </a:r>
            <a:r>
              <a:rPr lang="es-CO" dirty="0" smtClean="0"/>
              <a:t>le contestó</a:t>
            </a:r>
            <a:r>
              <a:rPr lang="es-CO" dirty="0"/>
              <a:t>: "¿</a:t>
            </a:r>
            <a:r>
              <a:rPr lang="es-CO" dirty="0">
                <a:solidFill>
                  <a:srgbClr val="C00000"/>
                </a:solidFill>
                <a:latin typeface="Agency FB" pitchFamily="34" charset="0"/>
              </a:rPr>
              <a:t>Tanto tiempo ha que estoy con vosotros, y no me has </a:t>
            </a:r>
            <a:r>
              <a:rPr lang="es-CO" dirty="0" smtClean="0">
                <a:solidFill>
                  <a:srgbClr val="C00000"/>
                </a:solidFill>
                <a:latin typeface="Agency FB" pitchFamily="34" charset="0"/>
              </a:rPr>
              <a:t>conocido, Felipe</a:t>
            </a:r>
            <a:r>
              <a:rPr lang="es-CO" dirty="0">
                <a:solidFill>
                  <a:srgbClr val="C00000"/>
                </a:solidFill>
                <a:latin typeface="Agency FB" pitchFamily="34" charset="0"/>
              </a:rPr>
              <a:t>? El que me ha </a:t>
            </a:r>
            <a:r>
              <a:rPr lang="es-CO" dirty="0" smtClean="0">
                <a:solidFill>
                  <a:srgbClr val="C00000"/>
                </a:solidFill>
                <a:latin typeface="Agency FB" pitchFamily="34" charset="0"/>
              </a:rPr>
              <a:t>visto</a:t>
            </a:r>
            <a:r>
              <a:rPr lang="es-CO" dirty="0">
                <a:solidFill>
                  <a:srgbClr val="C00000"/>
                </a:solidFill>
                <a:latin typeface="Agency FB" pitchFamily="34" charset="0"/>
              </a:rPr>
              <a:t>, ha visto al Padre; ¿cómo, pues, dices </a:t>
            </a:r>
            <a:r>
              <a:rPr lang="es-CO" dirty="0" smtClean="0">
                <a:solidFill>
                  <a:srgbClr val="C00000"/>
                </a:solidFill>
                <a:latin typeface="Agency FB" pitchFamily="34" charset="0"/>
              </a:rPr>
              <a:t>tú: Muéstranos </a:t>
            </a:r>
            <a:r>
              <a:rPr lang="es-CO" dirty="0">
                <a:solidFill>
                  <a:srgbClr val="C00000"/>
                </a:solidFill>
                <a:latin typeface="Agency FB" pitchFamily="34" charset="0"/>
              </a:rPr>
              <a:t>el Padre</a:t>
            </a:r>
            <a:r>
              <a:rPr lang="es-CO" dirty="0"/>
              <a:t>?" </a:t>
            </a:r>
            <a:r>
              <a:rPr lang="es-CO" dirty="0">
                <a:solidFill>
                  <a:srgbClr val="FF0000"/>
                </a:solidFill>
              </a:rPr>
              <a:t>(Juan 14: 8,9.) </a:t>
            </a:r>
            <a:endParaRPr lang="es-CO" dirty="0" smtClean="0">
              <a:solidFill>
                <a:srgbClr val="FF0000"/>
              </a:solidFill>
            </a:endParaRPr>
          </a:p>
          <a:p>
            <a:pPr marL="0" indent="0">
              <a:buNone/>
            </a:pPr>
            <a:endParaRPr lang="es-CO" dirty="0" smtClean="0"/>
          </a:p>
          <a:p>
            <a:pPr marL="0" indent="0">
              <a:buNone/>
            </a:pPr>
            <a:r>
              <a:rPr lang="es-CO" dirty="0" smtClean="0"/>
              <a:t>Cristo </a:t>
            </a:r>
            <a:r>
              <a:rPr lang="es-CO" dirty="0"/>
              <a:t>se declara enviado al mundo </a:t>
            </a:r>
            <a:r>
              <a:rPr lang="es-CO" dirty="0" smtClean="0"/>
              <a:t>como representante </a:t>
            </a:r>
            <a:r>
              <a:rPr lang="es-CO" dirty="0"/>
              <a:t>del Padre. En su nobleza de carácter, en su misericordia y </a:t>
            </a:r>
            <a:r>
              <a:rPr lang="es-CO" dirty="0" smtClean="0"/>
              <a:t>tierna compasión</a:t>
            </a:r>
            <a:r>
              <a:rPr lang="es-CO" dirty="0"/>
              <a:t>, en su amor y bondad, se nos presenta como la personificación de </a:t>
            </a:r>
            <a:r>
              <a:rPr lang="es-CO" dirty="0" smtClean="0"/>
              <a:t>la perfección </a:t>
            </a:r>
            <a:r>
              <a:rPr lang="es-CO" dirty="0"/>
              <a:t>divina, la imagen del Dios invisible.</a:t>
            </a:r>
          </a:p>
        </p:txBody>
      </p:sp>
    </p:spTree>
    <p:extLst>
      <p:ext uri="{BB962C8B-B14F-4D97-AF65-F5344CB8AC3E}">
        <p14:creationId xmlns:p14="http://schemas.microsoft.com/office/powerpoint/2010/main" val="335913296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656183"/>
          </a:xfrm>
          <a:solidFill>
            <a:schemeClr val="accent3">
              <a:lumMod val="20000"/>
              <a:lumOff val="80000"/>
            </a:schemeClr>
          </a:solidFill>
        </p:spPr>
        <p:txBody>
          <a:bodyPr>
            <a:normAutofit fontScale="77500" lnSpcReduction="20000"/>
          </a:bodyPr>
          <a:lstStyle/>
          <a:p>
            <a:pPr marL="0" indent="0" algn="ctr">
              <a:buNone/>
            </a:pPr>
            <a:r>
              <a:rPr lang="es-CO" sz="4100" b="1" u="sng" dirty="0"/>
              <a:t>Visto en el plan de la redención</a:t>
            </a:r>
          </a:p>
          <a:p>
            <a:pPr marL="0" indent="0">
              <a:buNone/>
            </a:pPr>
            <a:endParaRPr lang="es-CO" dirty="0" smtClean="0"/>
          </a:p>
          <a:p>
            <a:pPr marL="0" indent="0" algn="ctr">
              <a:buNone/>
            </a:pPr>
            <a:r>
              <a:rPr lang="es-CO" dirty="0" smtClean="0"/>
              <a:t>Dice </a:t>
            </a:r>
            <a:r>
              <a:rPr lang="es-CO" dirty="0"/>
              <a:t>el apóstol: "</a:t>
            </a:r>
            <a:r>
              <a:rPr lang="es-CO" dirty="0">
                <a:solidFill>
                  <a:srgbClr val="C00000"/>
                </a:solidFill>
              </a:rPr>
              <a:t>Dios estaba en Cristo reconciliando el mundo a si.</a:t>
            </a:r>
            <a:r>
              <a:rPr lang="es-CO" dirty="0"/>
              <a:t>" </a:t>
            </a:r>
            <a:r>
              <a:rPr lang="es-CO" dirty="0">
                <a:solidFill>
                  <a:srgbClr val="FF0000"/>
                </a:solidFill>
              </a:rPr>
              <a:t>(2 Cor. 5: 19</a:t>
            </a:r>
            <a:r>
              <a:rPr lang="es-CO" dirty="0" smtClean="0">
                <a:solidFill>
                  <a:srgbClr val="FF0000"/>
                </a:solidFill>
              </a:rPr>
              <a:t>.)</a:t>
            </a:r>
            <a:endParaRPr lang="es-CO" dirty="0">
              <a:solidFill>
                <a:srgbClr val="FF0000"/>
              </a:solidFill>
            </a:endParaRPr>
          </a:p>
        </p:txBody>
      </p:sp>
      <p:sp>
        <p:nvSpPr>
          <p:cNvPr id="4" name="3 Rectángulo"/>
          <p:cNvSpPr/>
          <p:nvPr/>
        </p:nvSpPr>
        <p:spPr>
          <a:xfrm>
            <a:off x="2699792" y="2204864"/>
            <a:ext cx="4176464" cy="2308324"/>
          </a:xfrm>
          <a:prstGeom prst="rect">
            <a:avLst/>
          </a:prstGeom>
        </p:spPr>
        <p:txBody>
          <a:bodyPr wrap="square">
            <a:spAutoFit/>
          </a:bodyPr>
          <a:lstStyle/>
          <a:p>
            <a:pPr algn="ctr"/>
            <a:r>
              <a:rPr lang="es-CO" sz="2400" dirty="0"/>
              <a:t>Únicamente mientras contemplamos el gran plan de la salvación podemos apreciar correctamente el carácter de Dios. </a:t>
            </a:r>
            <a:r>
              <a:rPr lang="es-CO" sz="2400" dirty="0" smtClean="0"/>
              <a:t>La </a:t>
            </a:r>
            <a:r>
              <a:rPr lang="es-CO" sz="2400" dirty="0"/>
              <a:t>obra de la creación era una manifestación de su amor; </a:t>
            </a:r>
            <a:endParaRPr lang="es-CO" sz="2400" dirty="0" smtClean="0">
              <a:solidFill>
                <a:srgbClr val="FF0000"/>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079" y="2348880"/>
            <a:ext cx="1872208"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2348880"/>
            <a:ext cx="1956420"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611560" y="4567340"/>
            <a:ext cx="7992888" cy="1938992"/>
          </a:xfrm>
          <a:prstGeom prst="rect">
            <a:avLst/>
          </a:prstGeom>
          <a:solidFill>
            <a:schemeClr val="accent3">
              <a:lumMod val="20000"/>
              <a:lumOff val="80000"/>
            </a:schemeClr>
          </a:solidFill>
        </p:spPr>
        <p:txBody>
          <a:bodyPr wrap="square">
            <a:spAutoFit/>
          </a:bodyPr>
          <a:lstStyle/>
          <a:p>
            <a:pPr algn="ctr"/>
            <a:r>
              <a:rPr lang="es-CO" sz="2400" dirty="0"/>
              <a:t>pero el don de Dios para salvar a la familia culpable y arruinada, es lo único que nos revela las profundidades infinitas de la ternura y compasión divina. "</a:t>
            </a:r>
            <a:r>
              <a:rPr lang="es-CO" sz="2400" dirty="0">
                <a:solidFill>
                  <a:srgbClr val="C00000"/>
                </a:solidFill>
                <a:latin typeface="Agency FB" pitchFamily="34" charset="0"/>
              </a:rPr>
              <a:t>Porque de tal manera amó Dios al mundo, que ha dado a su Hijo unigénito, para que todo aquel que en él cree, no se pierda, mas tenga vida eterna.</a:t>
            </a:r>
            <a:r>
              <a:rPr lang="es-CO" sz="2400" dirty="0"/>
              <a:t>" </a:t>
            </a:r>
            <a:r>
              <a:rPr lang="es-CO" sz="2400" dirty="0">
                <a:solidFill>
                  <a:srgbClr val="FF0000"/>
                </a:solidFill>
              </a:rPr>
              <a:t>(Juan 3: 16.)</a:t>
            </a:r>
          </a:p>
        </p:txBody>
      </p:sp>
    </p:spTree>
    <p:extLst>
      <p:ext uri="{BB962C8B-B14F-4D97-AF65-F5344CB8AC3E}">
        <p14:creationId xmlns:p14="http://schemas.microsoft.com/office/powerpoint/2010/main" val="21195710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fade">
                                      <p:cBhvr>
                                        <p:cTn id="12" dur="2000"/>
                                        <p:tgtEl>
                                          <p:spTgt spid="1027"/>
                                        </p:tgtEl>
                                      </p:cBhvr>
                                    </p:animEffect>
                                    <p:anim calcmode="lin" valueType="num">
                                      <p:cBhvr>
                                        <p:cTn id="13" dur="2000" fill="hold"/>
                                        <p:tgtEl>
                                          <p:spTgt spid="1027"/>
                                        </p:tgtEl>
                                        <p:attrNameLst>
                                          <p:attrName>ppt_w</p:attrName>
                                        </p:attrNameLst>
                                      </p:cBhvr>
                                      <p:tavLst>
                                        <p:tav tm="0" fmla="#ppt_w*sin(2.5*pi*$)">
                                          <p:val>
                                            <p:fltVal val="0"/>
                                          </p:val>
                                        </p:tav>
                                        <p:tav tm="100000">
                                          <p:val>
                                            <p:fltVal val="1"/>
                                          </p:val>
                                        </p:tav>
                                      </p:tavLst>
                                    </p:anim>
                                    <p:anim calcmode="lin" valueType="num">
                                      <p:cBhvr>
                                        <p:cTn id="14" dur="2000" fill="hold"/>
                                        <p:tgtEl>
                                          <p:spTgt spid="1027"/>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fade">
                                      <p:cBhvr>
                                        <p:cTn id="17" dur="2000"/>
                                        <p:tgtEl>
                                          <p:spTgt spid="1028"/>
                                        </p:tgtEl>
                                      </p:cBhvr>
                                    </p:animEffect>
                                    <p:anim calcmode="lin" valueType="num">
                                      <p:cBhvr>
                                        <p:cTn id="18" dur="2000" fill="hold"/>
                                        <p:tgtEl>
                                          <p:spTgt spid="1028"/>
                                        </p:tgtEl>
                                        <p:attrNameLst>
                                          <p:attrName>ppt_w</p:attrName>
                                        </p:attrNameLst>
                                      </p:cBhvr>
                                      <p:tavLst>
                                        <p:tav tm="0" fmla="#ppt_w*sin(2.5*pi*$)">
                                          <p:val>
                                            <p:fltVal val="0"/>
                                          </p:val>
                                        </p:tav>
                                        <p:tav tm="100000">
                                          <p:val>
                                            <p:fltVal val="1"/>
                                          </p:val>
                                        </p:tav>
                                      </p:tavLst>
                                    </p:anim>
                                    <p:anim calcmode="lin" valueType="num">
                                      <p:cBhvr>
                                        <p:cTn id="19" dur="2000" fill="hold"/>
                                        <p:tgtEl>
                                          <p:spTgt spid="1028"/>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anim calcmode="lin" valueType="num">
                                      <p:cBhvr>
                                        <p:cTn id="23" dur="2000" fill="hold"/>
                                        <p:tgtEl>
                                          <p:spTgt spid="5"/>
                                        </p:tgtEl>
                                        <p:attrNameLst>
                                          <p:attrName>ppt_w</p:attrName>
                                        </p:attrNameLst>
                                      </p:cBhvr>
                                      <p:tavLst>
                                        <p:tav tm="0" fmla="#ppt_w*sin(2.5*pi*$)">
                                          <p:val>
                                            <p:fltVal val="0"/>
                                          </p:val>
                                        </p:tav>
                                        <p:tav tm="100000">
                                          <p:val>
                                            <p:fltVal val="1"/>
                                          </p:val>
                                        </p:tav>
                                      </p:tavLst>
                                    </p:anim>
                                    <p:anim calcmode="lin" valueType="num">
                                      <p:cBhvr>
                                        <p:cTn id="24"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Autofit/>
          </a:bodyPr>
          <a:lstStyle/>
          <a:p>
            <a:r>
              <a:rPr lang="es-CO" sz="4000" b="1" dirty="0" smtClean="0">
                <a:solidFill>
                  <a:srgbClr val="FF0000"/>
                </a:solidFill>
              </a:rPr>
              <a:t>El plan de redención fue trazado desde la eternidad</a:t>
            </a:r>
            <a:endParaRPr lang="es-CO" sz="4000" b="1" dirty="0">
              <a:solidFill>
                <a:srgbClr val="FF0000"/>
              </a:solidFill>
            </a:endParaRPr>
          </a:p>
        </p:txBody>
      </p:sp>
      <p:sp>
        <p:nvSpPr>
          <p:cNvPr id="4" name="3 Marcador de contenido"/>
          <p:cNvSpPr>
            <a:spLocks noGrp="1"/>
          </p:cNvSpPr>
          <p:nvPr>
            <p:ph idx="1"/>
          </p:nvPr>
        </p:nvSpPr>
        <p:spPr>
          <a:xfrm>
            <a:off x="457200" y="1600200"/>
            <a:ext cx="2746648" cy="5141167"/>
          </a:xfrm>
          <a:solidFill>
            <a:schemeClr val="accent3">
              <a:lumMod val="20000"/>
              <a:lumOff val="80000"/>
            </a:schemeClr>
          </a:solidFill>
        </p:spPr>
        <p:txBody>
          <a:bodyPr>
            <a:normAutofit fontScale="85000" lnSpcReduction="10000"/>
          </a:bodyPr>
          <a:lstStyle/>
          <a:p>
            <a:pPr marL="0" indent="0" algn="ctr">
              <a:buNone/>
            </a:pPr>
            <a:r>
              <a:rPr lang="es-CO" dirty="0" smtClean="0"/>
              <a:t>Aún antes de que existiera el primer hombre sobre la tierra, El Padre, El Hijo, y El E, Santo, trazaron el plan de redención.</a:t>
            </a:r>
          </a:p>
          <a:p>
            <a:pPr marL="0" indent="0" algn="ctr">
              <a:buNone/>
            </a:pPr>
            <a:r>
              <a:rPr lang="es-CO" dirty="0" smtClean="0"/>
              <a:t>Y antes de que tu y yo  naciéramos, Cristo nos amaba, y oró por nosotros. </a:t>
            </a:r>
          </a:p>
          <a:p>
            <a:pPr marL="0" indent="0">
              <a:buNone/>
            </a:pPr>
            <a:r>
              <a:rPr lang="es-CO" sz="2400" b="1" dirty="0" smtClean="0">
                <a:solidFill>
                  <a:srgbClr val="FF0000"/>
                </a:solidFill>
              </a:rPr>
              <a:t>Ver S. Juan 17:20-21).  </a:t>
            </a:r>
            <a:endParaRPr lang="es-CO" sz="2400" b="1"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1628800"/>
            <a:ext cx="5256584" cy="5112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14360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2000"/>
                                        <p:tgtEl>
                                          <p:spTgt spid="4">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heel(1)">
                                      <p:cBhvr>
                                        <p:cTn id="10" dur="2000"/>
                                        <p:tgtEl>
                                          <p:spTgt spid="4">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wheel(1)">
                                      <p:cBhvr>
                                        <p:cTn id="13"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050904" cy="2592288"/>
          </a:xfrm>
          <a:solidFill>
            <a:schemeClr val="accent1">
              <a:lumMod val="20000"/>
              <a:lumOff val="80000"/>
            </a:schemeClr>
          </a:solidFill>
        </p:spPr>
        <p:txBody>
          <a:bodyPr>
            <a:normAutofit fontScale="77500" lnSpcReduction="20000"/>
          </a:bodyPr>
          <a:lstStyle/>
          <a:p>
            <a:pPr marL="0" indent="0">
              <a:buNone/>
            </a:pPr>
            <a:r>
              <a:rPr lang="es-CO" dirty="0" smtClean="0"/>
              <a:t>A </a:t>
            </a:r>
            <a:r>
              <a:rPr lang="es-CO" dirty="0"/>
              <a:t>la par que se mantiene la ley de Dios, y se vindica </a:t>
            </a:r>
            <a:r>
              <a:rPr lang="es-CO" dirty="0" smtClean="0"/>
              <a:t>su justicia</a:t>
            </a:r>
            <a:r>
              <a:rPr lang="es-CO" dirty="0"/>
              <a:t>, el pecador puede ser perdonado. </a:t>
            </a:r>
            <a:r>
              <a:rPr lang="es-CO" dirty="0" smtClean="0"/>
              <a:t>El </a:t>
            </a:r>
            <a:r>
              <a:rPr lang="es-CO" dirty="0"/>
              <a:t>más inestimable don que el cielo </a:t>
            </a:r>
            <a:r>
              <a:rPr lang="es-CO" dirty="0" smtClean="0"/>
              <a:t>tenia para </a:t>
            </a:r>
            <a:r>
              <a:rPr lang="es-CO" dirty="0"/>
              <a:t>conceder ha sido dado para que Dios "</a:t>
            </a:r>
            <a:r>
              <a:rPr lang="es-CO" dirty="0">
                <a:solidFill>
                  <a:srgbClr val="C00000"/>
                </a:solidFill>
                <a:latin typeface="Agency FB" pitchFamily="34" charset="0"/>
              </a:rPr>
              <a:t>sea el justo, y el que justifica al que </a:t>
            </a:r>
            <a:r>
              <a:rPr lang="es-CO" dirty="0" smtClean="0">
                <a:solidFill>
                  <a:srgbClr val="C00000"/>
                </a:solidFill>
                <a:latin typeface="Agency FB" pitchFamily="34" charset="0"/>
              </a:rPr>
              <a:t>es de </a:t>
            </a:r>
            <a:r>
              <a:rPr lang="es-CO" dirty="0">
                <a:solidFill>
                  <a:srgbClr val="C00000"/>
                </a:solidFill>
                <a:latin typeface="Agency FB" pitchFamily="34" charset="0"/>
              </a:rPr>
              <a:t>la fe de Jesús</a:t>
            </a:r>
            <a:r>
              <a:rPr lang="es-CO" dirty="0"/>
              <a:t>." </a:t>
            </a:r>
            <a:r>
              <a:rPr lang="es-CO" dirty="0">
                <a:solidFill>
                  <a:srgbClr val="FF0000"/>
                </a:solidFill>
              </a:rPr>
              <a:t>(Rom. 3: 26.) </a:t>
            </a:r>
            <a:endParaRPr lang="es-CO" dirty="0" smtClean="0">
              <a:solidFill>
                <a:srgbClr val="FF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60648"/>
            <a:ext cx="2639169"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835841" y="3573016"/>
            <a:ext cx="5976664" cy="3046988"/>
          </a:xfrm>
          <a:prstGeom prst="rect">
            <a:avLst/>
          </a:prstGeom>
          <a:solidFill>
            <a:schemeClr val="accent1">
              <a:lumMod val="20000"/>
              <a:lumOff val="80000"/>
            </a:schemeClr>
          </a:solidFill>
        </p:spPr>
        <p:txBody>
          <a:bodyPr wrap="square">
            <a:spAutoFit/>
          </a:bodyPr>
          <a:lstStyle/>
          <a:p>
            <a:r>
              <a:rPr lang="es-CO" sz="2400" dirty="0"/>
              <a:t>Por este don, los hombres son levantados de </a:t>
            </a:r>
            <a:r>
              <a:rPr lang="es-CO" sz="2400" dirty="0" smtClean="0"/>
              <a:t>la ruina </a:t>
            </a:r>
            <a:r>
              <a:rPr lang="es-CO" sz="2400" dirty="0"/>
              <a:t>y degradación del pecado, para llegar a ser hijos de Dios. Dice Pablo</a:t>
            </a:r>
            <a:r>
              <a:rPr lang="es-CO" sz="2400" dirty="0" smtClean="0"/>
              <a:t>: </a:t>
            </a:r>
            <a:r>
              <a:rPr lang="es-CO" sz="2400" dirty="0" smtClean="0">
                <a:solidFill>
                  <a:srgbClr val="C00000"/>
                </a:solidFill>
              </a:rPr>
              <a:t>«</a:t>
            </a:r>
            <a:r>
              <a:rPr lang="es-CO" sz="2400" dirty="0" smtClean="0">
                <a:solidFill>
                  <a:srgbClr val="C00000"/>
                </a:solidFill>
                <a:latin typeface="Agency FB" pitchFamily="34" charset="0"/>
              </a:rPr>
              <a:t>Habéis </a:t>
            </a:r>
            <a:r>
              <a:rPr lang="es-CO" sz="2400" dirty="0">
                <a:solidFill>
                  <a:srgbClr val="C00000"/>
                </a:solidFill>
                <a:latin typeface="Agency FB" pitchFamily="34" charset="0"/>
              </a:rPr>
              <a:t>recibido, el espíritu de adopción, por el cual clamamos, Abba, Padre</a:t>
            </a:r>
            <a:r>
              <a:rPr lang="es-CO" sz="2400" dirty="0" smtClean="0"/>
              <a:t>.</a:t>
            </a:r>
            <a:r>
              <a:rPr lang="es-CO" sz="2400" dirty="0" smtClean="0">
                <a:solidFill>
                  <a:srgbClr val="C00000"/>
                </a:solidFill>
              </a:rPr>
              <a:t>«</a:t>
            </a:r>
            <a:r>
              <a:rPr lang="es-CO" sz="2400" dirty="0" smtClean="0"/>
              <a:t> </a:t>
            </a:r>
            <a:r>
              <a:rPr lang="es-CO" sz="2400" dirty="0" smtClean="0">
                <a:solidFill>
                  <a:srgbClr val="FF0000"/>
                </a:solidFill>
              </a:rPr>
              <a:t>(</a:t>
            </a:r>
            <a:r>
              <a:rPr lang="es-CO" sz="2400" dirty="0">
                <a:solidFill>
                  <a:srgbClr val="FF0000"/>
                </a:solidFill>
              </a:rPr>
              <a:t>Rom. 8: 15</a:t>
            </a:r>
            <a:r>
              <a:rPr lang="es-CO" sz="2400" dirty="0" smtClean="0">
                <a:solidFill>
                  <a:srgbClr val="FF0000"/>
                </a:solidFill>
              </a:rPr>
              <a:t>.)</a:t>
            </a:r>
          </a:p>
          <a:p>
            <a:r>
              <a:rPr lang="es-CO" sz="2400" dirty="0" smtClean="0">
                <a:solidFill>
                  <a:srgbClr val="FF0000"/>
                </a:solidFill>
              </a:rPr>
              <a:t> Nota: </a:t>
            </a:r>
            <a:r>
              <a:rPr lang="es-CO" sz="2400" dirty="0" smtClean="0"/>
              <a:t>Cuando le confesamos nuestros pecados, Él los carga sobre si, y nos da descanso.</a:t>
            </a:r>
            <a:endParaRPr lang="es-CO" sz="2400"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409081"/>
            <a:ext cx="2376264" cy="3188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982867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1000" fill="hold"/>
                                        <p:tgtEl>
                                          <p:spTgt spid="3075"/>
                                        </p:tgtEl>
                                        <p:attrNameLst>
                                          <p:attrName>ppt_w</p:attrName>
                                        </p:attrNameLst>
                                      </p:cBhvr>
                                      <p:tavLst>
                                        <p:tav tm="0">
                                          <p:val>
                                            <p:fltVal val="0"/>
                                          </p:val>
                                        </p:tav>
                                        <p:tav tm="100000">
                                          <p:val>
                                            <p:strVal val="#ppt_w"/>
                                          </p:val>
                                        </p:tav>
                                      </p:tavLst>
                                    </p:anim>
                                    <p:anim calcmode="lin" valueType="num">
                                      <p:cBhvr>
                                        <p:cTn id="14" dur="1000" fill="hold"/>
                                        <p:tgtEl>
                                          <p:spTgt spid="3075"/>
                                        </p:tgtEl>
                                        <p:attrNameLst>
                                          <p:attrName>ppt_h</p:attrName>
                                        </p:attrNameLst>
                                      </p:cBhvr>
                                      <p:tavLst>
                                        <p:tav tm="0">
                                          <p:val>
                                            <p:fltVal val="0"/>
                                          </p:val>
                                        </p:tav>
                                        <p:tav tm="100000">
                                          <p:val>
                                            <p:strVal val="#ppt_h"/>
                                          </p:val>
                                        </p:tav>
                                      </p:tavLst>
                                    </p:anim>
                                    <p:anim calcmode="lin" valueType="num">
                                      <p:cBhvr>
                                        <p:cTn id="15" dur="1000" fill="hold"/>
                                        <p:tgtEl>
                                          <p:spTgt spid="3075"/>
                                        </p:tgtEl>
                                        <p:attrNameLst>
                                          <p:attrName>style.rotation</p:attrName>
                                        </p:attrNameLst>
                                      </p:cBhvr>
                                      <p:tavLst>
                                        <p:tav tm="0">
                                          <p:val>
                                            <p:fltVal val="90"/>
                                          </p:val>
                                        </p:tav>
                                        <p:tav tm="100000">
                                          <p:val>
                                            <p:fltVal val="0"/>
                                          </p:val>
                                        </p:tav>
                                      </p:tavLst>
                                    </p:anim>
                                    <p:animEffect transition="in" filter="fade">
                                      <p:cBhvr>
                                        <p:cTn id="16" dur="1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solidFill>
            <a:schemeClr val="accent6">
              <a:lumMod val="40000"/>
              <a:lumOff val="60000"/>
            </a:schemeClr>
          </a:solidFill>
        </p:spPr>
        <p:txBody>
          <a:bodyPr>
            <a:normAutofit fontScale="92500" lnSpcReduction="10000"/>
          </a:bodyPr>
          <a:lstStyle/>
          <a:p>
            <a:pPr marL="0" indent="0">
              <a:buNone/>
            </a:pPr>
            <a:r>
              <a:rPr lang="es-CO" dirty="0"/>
              <a:t>Hermanos, con el apóstol Juan os invito a mirar "</a:t>
            </a:r>
            <a:r>
              <a:rPr lang="es-CO" dirty="0">
                <a:solidFill>
                  <a:srgbClr val="C00000"/>
                </a:solidFill>
                <a:latin typeface="Agency FB" pitchFamily="34" charset="0"/>
              </a:rPr>
              <a:t>cuál amor nos ha dado el </a:t>
            </a:r>
            <a:r>
              <a:rPr lang="es-CO" dirty="0" smtClean="0">
                <a:solidFill>
                  <a:srgbClr val="C00000"/>
                </a:solidFill>
                <a:latin typeface="Agency FB" pitchFamily="34" charset="0"/>
              </a:rPr>
              <a:t>Padre, que </a:t>
            </a:r>
            <a:r>
              <a:rPr lang="es-CO" dirty="0">
                <a:solidFill>
                  <a:srgbClr val="C00000"/>
                </a:solidFill>
                <a:latin typeface="Agency FB" pitchFamily="34" charset="0"/>
              </a:rPr>
              <a:t>seamos llamados hijos de Dios.</a:t>
            </a:r>
            <a:r>
              <a:rPr lang="es-CO" dirty="0"/>
              <a:t>" </a:t>
            </a:r>
            <a:r>
              <a:rPr lang="es-CO" dirty="0">
                <a:solidFill>
                  <a:srgbClr val="FF0000"/>
                </a:solidFill>
              </a:rPr>
              <a:t>(1 Juan 3: 1</a:t>
            </a:r>
            <a:r>
              <a:rPr lang="es-CO" dirty="0" smtClean="0">
                <a:solidFill>
                  <a:srgbClr val="FF0000"/>
                </a:solidFill>
              </a:rPr>
              <a:t>.)</a:t>
            </a:r>
          </a:p>
          <a:p>
            <a:pPr marL="400050" lvl="1" indent="0">
              <a:buNone/>
            </a:pPr>
            <a:r>
              <a:rPr lang="es-CO" dirty="0" smtClean="0"/>
              <a:t> </a:t>
            </a:r>
            <a:r>
              <a:rPr lang="es-CO" dirty="0">
                <a:solidFill>
                  <a:srgbClr val="0070C0"/>
                </a:solidFill>
              </a:rPr>
              <a:t>¡Qué amor, qué </a:t>
            </a:r>
            <a:r>
              <a:rPr lang="es-CO" dirty="0" smtClean="0">
                <a:solidFill>
                  <a:srgbClr val="0070C0"/>
                </a:solidFill>
              </a:rPr>
              <a:t>amor incomparable</a:t>
            </a:r>
            <a:r>
              <a:rPr lang="es-CO" dirty="0">
                <a:solidFill>
                  <a:srgbClr val="0070C0"/>
                </a:solidFill>
              </a:rPr>
              <a:t>, que nosotros, pecadores y </a:t>
            </a:r>
            <a:r>
              <a:rPr lang="es-CO" dirty="0" smtClean="0">
                <a:solidFill>
                  <a:srgbClr val="0070C0"/>
                </a:solidFill>
              </a:rPr>
              <a:t>extranjeros (gentiles), </a:t>
            </a:r>
            <a:r>
              <a:rPr lang="es-CO" dirty="0">
                <a:solidFill>
                  <a:srgbClr val="0070C0"/>
                </a:solidFill>
              </a:rPr>
              <a:t>podamos ser llevados </a:t>
            </a:r>
            <a:r>
              <a:rPr lang="es-CO" dirty="0" smtClean="0">
                <a:solidFill>
                  <a:srgbClr val="0070C0"/>
                </a:solidFill>
              </a:rPr>
              <a:t>de nuevo </a:t>
            </a:r>
            <a:r>
              <a:rPr lang="es-CO" dirty="0">
                <a:solidFill>
                  <a:srgbClr val="0070C0"/>
                </a:solidFill>
              </a:rPr>
              <a:t>a Dios y adoptados en su familia! Podemos dirigirnos a él con el </a:t>
            </a:r>
            <a:r>
              <a:rPr lang="es-CO" dirty="0" smtClean="0">
                <a:solidFill>
                  <a:srgbClr val="0070C0"/>
                </a:solidFill>
              </a:rPr>
              <a:t>nombre cariñoso </a:t>
            </a:r>
            <a:r>
              <a:rPr lang="es-CO" dirty="0">
                <a:solidFill>
                  <a:srgbClr val="0070C0"/>
                </a:solidFill>
              </a:rPr>
              <a:t>de "</a:t>
            </a:r>
            <a:r>
              <a:rPr lang="es-CO" dirty="0">
                <a:solidFill>
                  <a:srgbClr val="C00000"/>
                </a:solidFill>
                <a:latin typeface="Agency FB" pitchFamily="34" charset="0"/>
              </a:rPr>
              <a:t>Padre nuestro</a:t>
            </a:r>
            <a:r>
              <a:rPr lang="es-CO" dirty="0">
                <a:solidFill>
                  <a:srgbClr val="0070C0"/>
                </a:solidFill>
                <a:latin typeface="Agency FB" pitchFamily="34" charset="0"/>
              </a:rPr>
              <a:t>,</a:t>
            </a:r>
            <a:r>
              <a:rPr lang="es-CO" dirty="0">
                <a:solidFill>
                  <a:srgbClr val="0070C0"/>
                </a:solidFill>
              </a:rPr>
              <a:t>" que es una señal de nuestro afecto por él, y </a:t>
            </a:r>
            <a:r>
              <a:rPr lang="es-CO" dirty="0" smtClean="0">
                <a:solidFill>
                  <a:srgbClr val="0070C0"/>
                </a:solidFill>
              </a:rPr>
              <a:t>una prenda </a:t>
            </a:r>
            <a:r>
              <a:rPr lang="es-CO" dirty="0">
                <a:solidFill>
                  <a:srgbClr val="0070C0"/>
                </a:solidFill>
              </a:rPr>
              <a:t>de su tierna consideración y relación con nosotro</a:t>
            </a:r>
            <a:r>
              <a:rPr lang="es-CO" dirty="0"/>
              <a:t>s. </a:t>
            </a:r>
            <a:endParaRPr lang="es-CO" dirty="0" smtClean="0"/>
          </a:p>
          <a:p>
            <a:pPr marL="0" indent="0">
              <a:buNone/>
            </a:pPr>
            <a:r>
              <a:rPr lang="es-CO" dirty="0" smtClean="0"/>
              <a:t>Y </a:t>
            </a:r>
            <a:r>
              <a:rPr lang="es-CO" dirty="0"/>
              <a:t>el Hijo de </a:t>
            </a:r>
            <a:r>
              <a:rPr lang="es-CO" dirty="0" smtClean="0"/>
              <a:t>Dios, contemplando </a:t>
            </a:r>
            <a:r>
              <a:rPr lang="es-CO" dirty="0"/>
              <a:t>a los herederos de la gracia, "</a:t>
            </a:r>
            <a:r>
              <a:rPr lang="es-CO" dirty="0">
                <a:solidFill>
                  <a:srgbClr val="C00000"/>
                </a:solidFill>
                <a:latin typeface="Agency FB" pitchFamily="34" charset="0"/>
              </a:rPr>
              <a:t>no se avergüenza de </a:t>
            </a:r>
            <a:r>
              <a:rPr lang="es-CO" dirty="0" smtClean="0">
                <a:solidFill>
                  <a:srgbClr val="C00000"/>
                </a:solidFill>
                <a:latin typeface="Agency FB" pitchFamily="34" charset="0"/>
              </a:rPr>
              <a:t>llamarlos hermanos</a:t>
            </a:r>
            <a:r>
              <a:rPr lang="es-CO" dirty="0"/>
              <a:t>." </a:t>
            </a:r>
            <a:r>
              <a:rPr lang="es-CO" dirty="0">
                <a:solidFill>
                  <a:srgbClr val="FF0000"/>
                </a:solidFill>
              </a:rPr>
              <a:t>(Heb. 2: 11</a:t>
            </a:r>
            <a:r>
              <a:rPr lang="es-CO" dirty="0" smtClean="0">
                <a:solidFill>
                  <a:srgbClr val="FF0000"/>
                </a:solidFill>
              </a:rPr>
              <a:t>). </a:t>
            </a:r>
            <a:r>
              <a:rPr lang="es-CO" dirty="0" smtClean="0"/>
              <a:t>Tienen </a:t>
            </a:r>
            <a:r>
              <a:rPr lang="es-CO" dirty="0"/>
              <a:t>con Dios una relación aún más sagrada que </a:t>
            </a:r>
            <a:r>
              <a:rPr lang="es-CO" dirty="0" smtClean="0"/>
              <a:t>la de </a:t>
            </a:r>
            <a:r>
              <a:rPr lang="es-CO" dirty="0"/>
              <a:t>los ángeles que nunca cayeron.</a:t>
            </a:r>
          </a:p>
        </p:txBody>
      </p:sp>
    </p:spTree>
    <p:extLst>
      <p:ext uri="{BB962C8B-B14F-4D97-AF65-F5344CB8AC3E}">
        <p14:creationId xmlns:p14="http://schemas.microsoft.com/office/powerpoint/2010/main" val="404630475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987008" cy="2880319"/>
          </a:xfrm>
          <a:solidFill>
            <a:schemeClr val="accent5">
              <a:lumMod val="20000"/>
              <a:lumOff val="80000"/>
            </a:schemeClr>
          </a:solidFill>
        </p:spPr>
        <p:txBody>
          <a:bodyPr>
            <a:noAutofit/>
          </a:bodyPr>
          <a:lstStyle/>
          <a:p>
            <a:pPr marL="0" indent="0">
              <a:buNone/>
            </a:pPr>
            <a:r>
              <a:rPr lang="es-CO" sz="2400" dirty="0"/>
              <a:t>Todo el amor paterno que se </a:t>
            </a:r>
            <a:r>
              <a:rPr lang="es-CO" sz="2400" dirty="0" smtClean="0"/>
              <a:t>haya transmitido </a:t>
            </a:r>
            <a:r>
              <a:rPr lang="es-CO" sz="2400" dirty="0"/>
              <a:t>de generación a generación </a:t>
            </a:r>
            <a:r>
              <a:rPr lang="es-CO" sz="2400" dirty="0" smtClean="0"/>
              <a:t>por medio </a:t>
            </a:r>
            <a:r>
              <a:rPr lang="es-CO" sz="2400" dirty="0"/>
              <a:t>de los corazones humanos, todos los manantiales de ternura que se </a:t>
            </a:r>
            <a:r>
              <a:rPr lang="es-CO" sz="2400" dirty="0" smtClean="0"/>
              <a:t>hayan abierto </a:t>
            </a:r>
            <a:r>
              <a:rPr lang="es-CO" sz="2400" dirty="0"/>
              <a:t>en las almas de los hombres, son tan sólo como una gota del </a:t>
            </a:r>
            <a:r>
              <a:rPr lang="es-CO" sz="2400" dirty="0" smtClean="0"/>
              <a:t>ilimitado océano</a:t>
            </a:r>
            <a:r>
              <a:rPr lang="es-CO" sz="2400" dirty="0"/>
              <a:t>, cuando se comparan con el amor infinito e inagotable de Dios</a:t>
            </a:r>
            <a:r>
              <a:rPr lang="es-CO" sz="2400" dirty="0" smtClean="0"/>
              <a:t>.</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88640"/>
            <a:ext cx="1965945"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3717032"/>
            <a:ext cx="8446665" cy="2554545"/>
          </a:xfrm>
          <a:prstGeom prst="rect">
            <a:avLst/>
          </a:prstGeom>
          <a:solidFill>
            <a:schemeClr val="accent5">
              <a:lumMod val="20000"/>
              <a:lumOff val="80000"/>
            </a:schemeClr>
          </a:solidFill>
        </p:spPr>
        <p:txBody>
          <a:bodyPr wrap="square">
            <a:spAutoFit/>
          </a:bodyPr>
          <a:lstStyle/>
          <a:p>
            <a:r>
              <a:rPr lang="es-CO" sz="2000" dirty="0"/>
              <a:t>La lengua no lo puede expresar, la pluma no lo puede describir. Podéis meditar en él </a:t>
            </a:r>
            <a:r>
              <a:rPr lang="es-CO" sz="2000" dirty="0" smtClean="0"/>
              <a:t>cada día </a:t>
            </a:r>
            <a:r>
              <a:rPr lang="es-CO" sz="2000" dirty="0"/>
              <a:t>de vuestra vida; podéis escudriñar las Escrituras diligentemente a fin </a:t>
            </a:r>
            <a:r>
              <a:rPr lang="es-CO" sz="2000" dirty="0" smtClean="0"/>
              <a:t>de comprenderlo</a:t>
            </a:r>
            <a:r>
              <a:rPr lang="es-CO" sz="2000" dirty="0"/>
              <a:t>; podéis dedicar toda facultad y capacidad que Dios os ha dado </a:t>
            </a:r>
            <a:r>
              <a:rPr lang="es-CO" sz="2000" dirty="0" smtClean="0"/>
              <a:t>al esfuerzo </a:t>
            </a:r>
            <a:r>
              <a:rPr lang="es-CO" sz="2000" dirty="0"/>
              <a:t>de comprender el amor y la compasión del Padre celestial; y aún </a:t>
            </a:r>
            <a:r>
              <a:rPr lang="es-CO" sz="2000" dirty="0" smtClean="0"/>
              <a:t>queda su </a:t>
            </a:r>
            <a:r>
              <a:rPr lang="es-CO" sz="2000" dirty="0"/>
              <a:t>infinidad. Podéis estudiar este amor durante siglos, sin comprender </a:t>
            </a:r>
            <a:r>
              <a:rPr lang="es-CO" sz="2000" dirty="0" smtClean="0"/>
              <a:t>nunca plenamente </a:t>
            </a:r>
            <a:r>
              <a:rPr lang="es-CO" sz="2000" dirty="0"/>
              <a:t>la longitud y la anchura, la profundidad y la altura del amor de Dios </a:t>
            </a:r>
            <a:r>
              <a:rPr lang="es-CO" sz="2000" dirty="0" smtClean="0"/>
              <a:t>al dar </a:t>
            </a:r>
            <a:r>
              <a:rPr lang="es-CO" sz="2000" dirty="0"/>
              <a:t>a su Hijo para que muriese por el mundo. La eternidad misma no lo </a:t>
            </a:r>
            <a:r>
              <a:rPr lang="es-CO" sz="2000" dirty="0" smtClean="0"/>
              <a:t>revelará nunca plenamente.</a:t>
            </a:r>
            <a:endParaRPr lang="es-CO" sz="2000" dirty="0"/>
          </a:p>
        </p:txBody>
      </p:sp>
      <p:sp>
        <p:nvSpPr>
          <p:cNvPr id="5" name="4 Rectángulo"/>
          <p:cNvSpPr/>
          <p:nvPr/>
        </p:nvSpPr>
        <p:spPr>
          <a:xfrm>
            <a:off x="6300192" y="2276872"/>
            <a:ext cx="2862064" cy="1292662"/>
          </a:xfrm>
          <a:prstGeom prst="rect">
            <a:avLst/>
          </a:prstGeom>
        </p:spPr>
        <p:txBody>
          <a:bodyPr wrap="square">
            <a:spAutoFit/>
          </a:bodyPr>
          <a:lstStyle/>
          <a:p>
            <a:pPr algn="ctr"/>
            <a:r>
              <a:rPr lang="es-CO" sz="2000" b="1" dirty="0" smtClean="0">
                <a:solidFill>
                  <a:srgbClr val="FF0000"/>
                </a:solidFill>
              </a:rPr>
              <a:t>Nota</a:t>
            </a:r>
            <a:r>
              <a:rPr lang="es-CO" sz="2000" b="1" dirty="0">
                <a:solidFill>
                  <a:srgbClr val="FF0000"/>
                </a:solidFill>
              </a:rPr>
              <a:t>: Contempla a Cristo, inclinado para recibirnos.</a:t>
            </a:r>
          </a:p>
          <a:p>
            <a:endParaRPr lang="es-CO" dirty="0"/>
          </a:p>
        </p:txBody>
      </p:sp>
    </p:spTree>
    <p:extLst>
      <p:ext uri="{BB962C8B-B14F-4D97-AF65-F5344CB8AC3E}">
        <p14:creationId xmlns:p14="http://schemas.microsoft.com/office/powerpoint/2010/main" val="18815689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760640"/>
          </a:xfrm>
        </p:spPr>
        <p:txBody>
          <a:bodyPr>
            <a:normAutofit fontScale="92500" lnSpcReduction="10000"/>
          </a:bodyPr>
          <a:lstStyle/>
          <a:p>
            <a:pPr marL="0" indent="0" algn="ctr">
              <a:buNone/>
            </a:pPr>
            <a:r>
              <a:rPr lang="es-CO" dirty="0"/>
              <a:t>Sin embargo, cuando estudiemos la Biblia y meditemos en la vida de Cristo y </a:t>
            </a:r>
            <a:r>
              <a:rPr lang="es-CO" dirty="0" smtClean="0"/>
              <a:t>el plan </a:t>
            </a:r>
            <a:r>
              <a:rPr lang="es-CO" dirty="0"/>
              <a:t>de redención, estos grandes temas se revelarán más y más a </a:t>
            </a:r>
            <a:r>
              <a:rPr lang="es-CO" dirty="0" smtClean="0"/>
              <a:t>nuestro entendimiento</a:t>
            </a:r>
            <a:r>
              <a:rPr lang="es-CO" dirty="0"/>
              <a:t>. Y alcanzaremos la bendición que Pablo deseaba para la iglesia </a:t>
            </a:r>
            <a:r>
              <a:rPr lang="es-CO" dirty="0" smtClean="0"/>
              <a:t>de Éfeso, </a:t>
            </a:r>
            <a:r>
              <a:rPr lang="es-CO" dirty="0"/>
              <a:t>cuando rogó</a:t>
            </a:r>
            <a:r>
              <a:rPr lang="es-CO" dirty="0" smtClean="0"/>
              <a:t>:</a:t>
            </a:r>
          </a:p>
          <a:p>
            <a:pPr marL="0" indent="0" algn="ctr">
              <a:buNone/>
            </a:pPr>
            <a:r>
              <a:rPr lang="es-CO" dirty="0" smtClean="0"/>
              <a:t> </a:t>
            </a:r>
            <a:r>
              <a:rPr lang="es-CO" dirty="0"/>
              <a:t>"</a:t>
            </a:r>
            <a:r>
              <a:rPr lang="es-CO" dirty="0">
                <a:solidFill>
                  <a:srgbClr val="C00000"/>
                </a:solidFill>
                <a:latin typeface="Agency FB" pitchFamily="34" charset="0"/>
              </a:rPr>
              <a:t>El Dios del Señor nuestro Jesucristo, el Padre de gloria, </a:t>
            </a:r>
            <a:r>
              <a:rPr lang="es-CO" dirty="0" smtClean="0">
                <a:solidFill>
                  <a:srgbClr val="C00000"/>
                </a:solidFill>
                <a:latin typeface="Agency FB" pitchFamily="34" charset="0"/>
              </a:rPr>
              <a:t>os dé </a:t>
            </a:r>
            <a:r>
              <a:rPr lang="es-CO" dirty="0">
                <a:solidFill>
                  <a:srgbClr val="C00000"/>
                </a:solidFill>
                <a:latin typeface="Agency FB" pitchFamily="34" charset="0"/>
              </a:rPr>
              <a:t>espíritu de, sabiduría y de revelación para su conocimiento; alumbrando </a:t>
            </a:r>
            <a:r>
              <a:rPr lang="es-CO" dirty="0" smtClean="0">
                <a:solidFill>
                  <a:srgbClr val="C00000"/>
                </a:solidFill>
                <a:latin typeface="Agency FB" pitchFamily="34" charset="0"/>
              </a:rPr>
              <a:t>los ojos </a:t>
            </a:r>
            <a:r>
              <a:rPr lang="es-CO" dirty="0">
                <a:solidFill>
                  <a:srgbClr val="C00000"/>
                </a:solidFill>
                <a:latin typeface="Agency FB" pitchFamily="34" charset="0"/>
              </a:rPr>
              <a:t>de vuestro entendimiento, para que sepáis cuál sea la esperanza de </a:t>
            </a:r>
            <a:r>
              <a:rPr lang="es-CO" dirty="0" smtClean="0">
                <a:solidFill>
                  <a:srgbClr val="C00000"/>
                </a:solidFill>
                <a:latin typeface="Agency FB" pitchFamily="34" charset="0"/>
              </a:rPr>
              <a:t>su vocación</a:t>
            </a:r>
            <a:r>
              <a:rPr lang="es-CO" dirty="0">
                <a:solidFill>
                  <a:srgbClr val="C00000"/>
                </a:solidFill>
                <a:latin typeface="Agency FB" pitchFamily="34" charset="0"/>
              </a:rPr>
              <a:t>, y cuáles las riquezas de la gloria de su herencia en los santos, y </a:t>
            </a:r>
            <a:r>
              <a:rPr lang="es-CO" dirty="0" smtClean="0">
                <a:solidFill>
                  <a:srgbClr val="C00000"/>
                </a:solidFill>
                <a:latin typeface="Agency FB" pitchFamily="34" charset="0"/>
              </a:rPr>
              <a:t>cuál aquella </a:t>
            </a:r>
            <a:r>
              <a:rPr lang="es-CO" dirty="0">
                <a:solidFill>
                  <a:srgbClr val="C00000"/>
                </a:solidFill>
                <a:latin typeface="Agency FB" pitchFamily="34" charset="0"/>
              </a:rPr>
              <a:t>supereminente grandeza de, su poder para con nosotros los </a:t>
            </a:r>
            <a:r>
              <a:rPr lang="es-CO" dirty="0" smtClean="0">
                <a:solidFill>
                  <a:srgbClr val="C00000"/>
                </a:solidFill>
                <a:latin typeface="Agency FB" pitchFamily="34" charset="0"/>
              </a:rPr>
              <a:t>que creemos</a:t>
            </a:r>
            <a:r>
              <a:rPr lang="es-CO" dirty="0"/>
              <a:t>." </a:t>
            </a:r>
            <a:endParaRPr lang="es-CO" dirty="0" smtClean="0"/>
          </a:p>
          <a:p>
            <a:pPr marL="0" indent="0" algn="ctr">
              <a:buNone/>
            </a:pPr>
            <a:r>
              <a:rPr lang="es-CO" dirty="0" smtClean="0">
                <a:solidFill>
                  <a:srgbClr val="FF0000"/>
                </a:solidFill>
              </a:rPr>
              <a:t>(</a:t>
            </a:r>
            <a:r>
              <a:rPr lang="es-CO" dirty="0">
                <a:solidFill>
                  <a:srgbClr val="FF0000"/>
                </a:solidFill>
              </a:rPr>
              <a:t>Efe. 1: 17-19.)</a:t>
            </a:r>
          </a:p>
          <a:p>
            <a:endParaRPr lang="es-CO" dirty="0">
              <a:solidFill>
                <a:srgbClr val="FF0000"/>
              </a:solidFill>
            </a:endParaRPr>
          </a:p>
        </p:txBody>
      </p:sp>
    </p:spTree>
    <p:extLst>
      <p:ext uri="{BB962C8B-B14F-4D97-AF65-F5344CB8AC3E}">
        <p14:creationId xmlns:p14="http://schemas.microsoft.com/office/powerpoint/2010/main" val="319203570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gradFill>
            <a:gsLst>
              <a:gs pos="0">
                <a:schemeClr val="accent1">
                  <a:tint val="66000"/>
                  <a:satMod val="160000"/>
                </a:schemeClr>
              </a:gs>
              <a:gs pos="16000">
                <a:schemeClr val="accent1">
                  <a:tint val="44500"/>
                  <a:satMod val="160000"/>
                </a:schemeClr>
              </a:gs>
              <a:gs pos="100000">
                <a:schemeClr val="accent1">
                  <a:tint val="23500"/>
                  <a:satMod val="160000"/>
                </a:schemeClr>
              </a:gs>
            </a:gsLst>
            <a:lin ang="5400000" scaled="0"/>
          </a:gradFill>
        </p:spPr>
        <p:txBody>
          <a:bodyPr>
            <a:normAutofit fontScale="77500" lnSpcReduction="20000"/>
          </a:bodyPr>
          <a:lstStyle/>
          <a:p>
            <a:pPr marL="0" indent="0">
              <a:buNone/>
            </a:pPr>
            <a:r>
              <a:rPr lang="es-CO" sz="3800" b="1" u="sng" dirty="0"/>
              <a:t>No demos satisfacción a Satanás</a:t>
            </a:r>
          </a:p>
          <a:p>
            <a:pPr marL="0" indent="0">
              <a:buNone/>
            </a:pPr>
            <a:r>
              <a:rPr lang="es-CO" dirty="0"/>
              <a:t>Satanás procura constantemente mantener las mentes humanas ocupadas </a:t>
            </a:r>
            <a:r>
              <a:rPr lang="es-CO" dirty="0" smtClean="0"/>
              <a:t>en aquellas </a:t>
            </a:r>
            <a:r>
              <a:rPr lang="es-CO" dirty="0"/>
              <a:t>cosas que les impedirán obtener el conocimiento de Dios. </a:t>
            </a:r>
            <a:endParaRPr lang="es-CO" dirty="0" smtClean="0"/>
          </a:p>
          <a:p>
            <a:pPr marL="0" indent="0">
              <a:buNone/>
            </a:pPr>
            <a:r>
              <a:rPr lang="es-CO" dirty="0" smtClean="0"/>
              <a:t>Trata de hacerlas </a:t>
            </a:r>
            <a:r>
              <a:rPr lang="es-CO" dirty="0"/>
              <a:t>dedicarse a aquello que obscurecerá el entendimiento y desalentará </a:t>
            </a:r>
            <a:r>
              <a:rPr lang="es-CO" dirty="0" smtClean="0"/>
              <a:t>el alma.</a:t>
            </a:r>
          </a:p>
          <a:p>
            <a:pPr marL="0" indent="0">
              <a:buNone/>
            </a:pPr>
            <a:r>
              <a:rPr lang="es-CO" dirty="0" smtClean="0"/>
              <a:t>Estamos </a:t>
            </a:r>
            <a:r>
              <a:rPr lang="es-CO" dirty="0"/>
              <a:t>en un mundo de pecado y corrupción, rodeados de </a:t>
            </a:r>
            <a:r>
              <a:rPr lang="es-CO" dirty="0" smtClean="0"/>
              <a:t>influencias</a:t>
            </a:r>
            <a:r>
              <a:rPr lang="es-CO" dirty="0"/>
              <a:t> </a:t>
            </a:r>
            <a:r>
              <a:rPr lang="es-CO" dirty="0" smtClean="0"/>
              <a:t>que </a:t>
            </a:r>
            <a:r>
              <a:rPr lang="es-CO" dirty="0"/>
              <a:t>tienden a seducir o descorazonar a los que siguen a Cristo. </a:t>
            </a:r>
            <a:endParaRPr lang="es-CO" dirty="0" smtClean="0"/>
          </a:p>
          <a:p>
            <a:pPr marL="0" indent="0">
              <a:buNone/>
            </a:pPr>
            <a:r>
              <a:rPr lang="es-CO" dirty="0" smtClean="0"/>
              <a:t>El </a:t>
            </a:r>
            <a:r>
              <a:rPr lang="es-CO" dirty="0"/>
              <a:t>Salvador dijo</a:t>
            </a:r>
            <a:r>
              <a:rPr lang="es-CO" dirty="0" smtClean="0"/>
              <a:t>: "</a:t>
            </a:r>
            <a:r>
              <a:rPr lang="es-CO" dirty="0">
                <a:solidFill>
                  <a:srgbClr val="C00000"/>
                </a:solidFill>
                <a:latin typeface="Agency FB" pitchFamily="34" charset="0"/>
              </a:rPr>
              <a:t>Y por haberse multiplicado la maldad, la caridad de muchos se resfriará</a:t>
            </a:r>
            <a:r>
              <a:rPr lang="es-CO" dirty="0">
                <a:solidFill>
                  <a:srgbClr val="C00000"/>
                </a:solidFill>
              </a:rPr>
              <a:t>." </a:t>
            </a:r>
            <a:r>
              <a:rPr lang="es-CO" dirty="0">
                <a:solidFill>
                  <a:srgbClr val="FF0000"/>
                </a:solidFill>
              </a:rPr>
              <a:t>(</a:t>
            </a:r>
            <a:r>
              <a:rPr lang="es-CO" dirty="0" smtClean="0">
                <a:solidFill>
                  <a:srgbClr val="FF0000"/>
                </a:solidFill>
              </a:rPr>
              <a:t>Mat. 24</a:t>
            </a:r>
            <a:r>
              <a:rPr lang="es-CO" dirty="0">
                <a:solidFill>
                  <a:srgbClr val="FF0000"/>
                </a:solidFill>
              </a:rPr>
              <a:t>: 12</a:t>
            </a:r>
            <a:r>
              <a:rPr lang="es-CO" dirty="0" smtClean="0">
                <a:solidFill>
                  <a:srgbClr val="FF0000"/>
                </a:solidFill>
              </a:rPr>
              <a:t>.)</a:t>
            </a:r>
          </a:p>
          <a:p>
            <a:pPr marL="0" indent="0">
              <a:buNone/>
            </a:pPr>
            <a:endParaRPr lang="es-CO" dirty="0" smtClean="0"/>
          </a:p>
          <a:p>
            <a:pPr marL="0" indent="0">
              <a:buNone/>
            </a:pPr>
            <a:r>
              <a:rPr lang="es-CO" dirty="0" smtClean="0"/>
              <a:t>Nota: Esta </a:t>
            </a:r>
            <a:r>
              <a:rPr lang="es-CO" dirty="0"/>
              <a:t>profecía de Jesús se cumplió en las décadas anteriores a la caída de Jerusalén del año 70 d. C. </a:t>
            </a:r>
            <a:r>
              <a:rPr lang="es-CO" dirty="0">
                <a:solidFill>
                  <a:srgbClr val="FF0000"/>
                </a:solidFill>
              </a:rPr>
              <a:t>(DTG  </a:t>
            </a:r>
            <a:r>
              <a:rPr lang="es-CO" dirty="0" smtClean="0">
                <a:solidFill>
                  <a:srgbClr val="FF0000"/>
                </a:solidFill>
              </a:rPr>
              <a:t>587). </a:t>
            </a:r>
            <a:r>
              <a:rPr lang="es-CO" dirty="0" smtClean="0"/>
              <a:t> </a:t>
            </a:r>
            <a:r>
              <a:rPr lang="es-CO" dirty="0"/>
              <a:t>Esta profecía volverá a cumplirse en los últimos días </a:t>
            </a:r>
            <a:r>
              <a:rPr lang="es-CO" dirty="0">
                <a:solidFill>
                  <a:srgbClr val="FF0000"/>
                </a:solidFill>
              </a:rPr>
              <a:t>(</a:t>
            </a:r>
            <a:r>
              <a:rPr lang="es-CO" dirty="0" smtClean="0">
                <a:solidFill>
                  <a:srgbClr val="FF0000"/>
                </a:solidFill>
              </a:rPr>
              <a:t>2Ti.3:1-5</a:t>
            </a:r>
            <a:r>
              <a:rPr lang="es-CO" dirty="0">
                <a:solidFill>
                  <a:srgbClr val="FF0000"/>
                </a:solidFill>
              </a:rPr>
              <a:t>; </a:t>
            </a:r>
            <a:r>
              <a:rPr lang="es-CO" dirty="0" smtClean="0">
                <a:solidFill>
                  <a:srgbClr val="FF0000"/>
                </a:solidFill>
              </a:rPr>
              <a:t>5T </a:t>
            </a:r>
            <a:r>
              <a:rPr lang="es-CO" dirty="0">
                <a:solidFill>
                  <a:srgbClr val="FF0000"/>
                </a:solidFill>
              </a:rPr>
              <a:t>136, 741</a:t>
            </a:r>
            <a:r>
              <a:rPr lang="es-CO" dirty="0" smtClean="0">
                <a:solidFill>
                  <a:srgbClr val="FF0000"/>
                </a:solidFill>
              </a:rPr>
              <a:t>). </a:t>
            </a:r>
            <a:r>
              <a:rPr lang="es-CO" dirty="0" smtClean="0"/>
              <a:t>Esta </a:t>
            </a:r>
            <a:r>
              <a:rPr lang="es-CO" dirty="0"/>
              <a:t>profecía volverá a cumplirse en los últimos </a:t>
            </a:r>
            <a:r>
              <a:rPr lang="es-CO" dirty="0" smtClean="0"/>
              <a:t>días. </a:t>
            </a:r>
            <a:r>
              <a:rPr lang="es-CO" dirty="0" smtClean="0">
                <a:solidFill>
                  <a:srgbClr val="FF0000"/>
                </a:solidFill>
              </a:rPr>
              <a:t>(Extraído del C. B. A).</a:t>
            </a:r>
            <a:endParaRPr lang="es-CO" dirty="0">
              <a:solidFill>
                <a:srgbClr val="FF0000"/>
              </a:solidFill>
            </a:endParaRPr>
          </a:p>
        </p:txBody>
      </p:sp>
    </p:spTree>
    <p:extLst>
      <p:ext uri="{BB962C8B-B14F-4D97-AF65-F5344CB8AC3E}">
        <p14:creationId xmlns:p14="http://schemas.microsoft.com/office/powerpoint/2010/main" val="43803484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229600" cy="5976664"/>
          </a:xfrm>
        </p:spPr>
        <p:txBody>
          <a:bodyPr>
            <a:normAutofit fontScale="77500" lnSpcReduction="20000"/>
          </a:bodyPr>
          <a:lstStyle/>
          <a:p>
            <a:pPr marL="0" indent="0">
              <a:buNone/>
            </a:pPr>
            <a:r>
              <a:rPr lang="es-CO" dirty="0"/>
              <a:t>Muchos fijan los ojos en la terrible perversidad que existe en derredor de ellos, </a:t>
            </a:r>
            <a:r>
              <a:rPr lang="es-CO" dirty="0" smtClean="0"/>
              <a:t>la apostasía </a:t>
            </a:r>
            <a:r>
              <a:rPr lang="es-CO" dirty="0"/>
              <a:t>y la debilidad que hay por todas partes, y hablan de estas cosas </a:t>
            </a:r>
            <a:r>
              <a:rPr lang="es-CO" dirty="0" smtClean="0"/>
              <a:t>hasta que </a:t>
            </a:r>
            <a:r>
              <a:rPr lang="es-CO" dirty="0"/>
              <a:t>su corazón está lleno de tristeza y duda. </a:t>
            </a:r>
            <a:endParaRPr lang="es-CO" dirty="0" smtClean="0"/>
          </a:p>
          <a:p>
            <a:pPr marL="0" indent="0">
              <a:buNone/>
            </a:pPr>
            <a:r>
              <a:rPr lang="es-CO" dirty="0" smtClean="0"/>
              <a:t>Hacen </a:t>
            </a:r>
            <a:r>
              <a:rPr lang="es-CO" dirty="0"/>
              <a:t>predominar ante sus </a:t>
            </a:r>
            <a:r>
              <a:rPr lang="es-CO" dirty="0" smtClean="0"/>
              <a:t>mentes la </a:t>
            </a:r>
            <a:r>
              <a:rPr lang="es-CO" dirty="0"/>
              <a:t>obra magistral del gran engañador, se espacian en los rasgos </a:t>
            </a:r>
            <a:r>
              <a:rPr lang="es-CO" dirty="0" smtClean="0"/>
              <a:t>desalentadores de </a:t>
            </a:r>
            <a:r>
              <a:rPr lang="es-CO" dirty="0"/>
              <a:t>su experiencia</a:t>
            </a:r>
            <a:r>
              <a:rPr lang="es-CO" dirty="0">
                <a:solidFill>
                  <a:srgbClr val="FF0000"/>
                </a:solidFill>
              </a:rPr>
              <a:t>, al par que parecen perder de vista el poder y el amor sin par </a:t>
            </a:r>
            <a:r>
              <a:rPr lang="es-CO" dirty="0" smtClean="0">
                <a:solidFill>
                  <a:srgbClr val="FF0000"/>
                </a:solidFill>
              </a:rPr>
              <a:t>del Padre </a:t>
            </a:r>
            <a:r>
              <a:rPr lang="es-CO" dirty="0">
                <a:solidFill>
                  <a:srgbClr val="FF0000"/>
                </a:solidFill>
              </a:rPr>
              <a:t>celestial</a:t>
            </a:r>
            <a:r>
              <a:rPr lang="es-CO" dirty="0"/>
              <a:t>. Todo esto está conforme con la voluntad de Satanás. </a:t>
            </a:r>
            <a:endParaRPr lang="es-CO" dirty="0" smtClean="0"/>
          </a:p>
          <a:p>
            <a:pPr marL="0" indent="0">
              <a:buNone/>
            </a:pPr>
            <a:r>
              <a:rPr lang="es-CO" dirty="0" smtClean="0">
                <a:solidFill>
                  <a:srgbClr val="FF0000"/>
                </a:solidFill>
              </a:rPr>
              <a:t>Es </a:t>
            </a:r>
            <a:r>
              <a:rPr lang="es-CO" dirty="0">
                <a:solidFill>
                  <a:srgbClr val="FF0000"/>
                </a:solidFill>
              </a:rPr>
              <a:t>un </a:t>
            </a:r>
            <a:r>
              <a:rPr lang="es-CO" dirty="0" smtClean="0">
                <a:solidFill>
                  <a:srgbClr val="FF0000"/>
                </a:solidFill>
              </a:rPr>
              <a:t>error pensar </a:t>
            </a:r>
            <a:r>
              <a:rPr lang="es-CO" dirty="0">
                <a:solidFill>
                  <a:srgbClr val="FF0000"/>
                </a:solidFill>
              </a:rPr>
              <a:t>en el enemigo de la justicia como revestido de poder tan grande, </a:t>
            </a:r>
            <a:r>
              <a:rPr lang="es-CO" dirty="0" smtClean="0">
                <a:solidFill>
                  <a:srgbClr val="FF0000"/>
                </a:solidFill>
              </a:rPr>
              <a:t>cuando nos </a:t>
            </a:r>
            <a:r>
              <a:rPr lang="es-CO" dirty="0">
                <a:solidFill>
                  <a:srgbClr val="FF0000"/>
                </a:solidFill>
              </a:rPr>
              <a:t>espaciamos tan poco en el amor de Dios y en su poder. </a:t>
            </a:r>
            <a:endParaRPr lang="es-CO" dirty="0" smtClean="0">
              <a:solidFill>
                <a:srgbClr val="FF0000"/>
              </a:solidFill>
            </a:endParaRPr>
          </a:p>
          <a:p>
            <a:pPr marL="0" indent="0">
              <a:buNone/>
            </a:pPr>
            <a:r>
              <a:rPr lang="es-CO" dirty="0" smtClean="0">
                <a:solidFill>
                  <a:srgbClr val="FF0000"/>
                </a:solidFill>
              </a:rPr>
              <a:t>Debemos </a:t>
            </a:r>
            <a:r>
              <a:rPr lang="es-CO" dirty="0">
                <a:solidFill>
                  <a:srgbClr val="FF0000"/>
                </a:solidFill>
              </a:rPr>
              <a:t>hablar </a:t>
            </a:r>
            <a:r>
              <a:rPr lang="es-CO" dirty="0" smtClean="0">
                <a:solidFill>
                  <a:srgbClr val="FF0000"/>
                </a:solidFill>
              </a:rPr>
              <a:t>del poder </a:t>
            </a:r>
            <a:r>
              <a:rPr lang="es-CO" dirty="0">
                <a:solidFill>
                  <a:srgbClr val="FF0000"/>
                </a:solidFill>
              </a:rPr>
              <a:t>de Cristo</a:t>
            </a:r>
            <a:r>
              <a:rPr lang="es-CO" dirty="0"/>
              <a:t>. Somos completamente impotentes para rescatarnos de las </a:t>
            </a:r>
            <a:r>
              <a:rPr lang="es-CO" dirty="0" smtClean="0"/>
              <a:t>garras de </a:t>
            </a:r>
            <a:r>
              <a:rPr lang="es-CO" dirty="0"/>
              <a:t>Satanás; </a:t>
            </a:r>
            <a:r>
              <a:rPr lang="es-CO" dirty="0">
                <a:solidFill>
                  <a:srgbClr val="FF0000"/>
                </a:solidFill>
              </a:rPr>
              <a:t>pero Dios ha señalado una vía de escape. </a:t>
            </a:r>
            <a:endParaRPr lang="es-CO" dirty="0" smtClean="0">
              <a:solidFill>
                <a:srgbClr val="FF0000"/>
              </a:solidFill>
            </a:endParaRPr>
          </a:p>
          <a:p>
            <a:pPr marL="0" indent="0">
              <a:buNone/>
            </a:pPr>
            <a:r>
              <a:rPr lang="es-CO" dirty="0" smtClean="0"/>
              <a:t>El </a:t>
            </a:r>
            <a:r>
              <a:rPr lang="es-CO" dirty="0"/>
              <a:t>Hijo del Altísimo </a:t>
            </a:r>
            <a:r>
              <a:rPr lang="es-CO" dirty="0" smtClean="0"/>
              <a:t>tiene fuerza </a:t>
            </a:r>
            <a:r>
              <a:rPr lang="es-CO" dirty="0"/>
              <a:t>para pelear la batalla por nosotros; y por "</a:t>
            </a:r>
            <a:r>
              <a:rPr lang="es-CO" dirty="0">
                <a:solidFill>
                  <a:srgbClr val="C00000"/>
                </a:solidFill>
                <a:latin typeface="Agency FB" pitchFamily="34" charset="0"/>
              </a:rPr>
              <a:t>Aquel que nos amó," </a:t>
            </a:r>
            <a:r>
              <a:rPr lang="es-CO" dirty="0" smtClean="0">
                <a:solidFill>
                  <a:srgbClr val="C00000"/>
                </a:solidFill>
                <a:latin typeface="Agency FB" pitchFamily="34" charset="0"/>
              </a:rPr>
              <a:t>podemos hacer </a:t>
            </a:r>
            <a:r>
              <a:rPr lang="es-CO" dirty="0">
                <a:solidFill>
                  <a:srgbClr val="C00000"/>
                </a:solidFill>
                <a:latin typeface="Agency FB" pitchFamily="34" charset="0"/>
              </a:rPr>
              <a:t>"más que vencer.</a:t>
            </a:r>
            <a:r>
              <a:rPr lang="es-CO" dirty="0"/>
              <a:t>" </a:t>
            </a:r>
            <a:r>
              <a:rPr lang="es-CO" dirty="0">
                <a:solidFill>
                  <a:srgbClr val="FF0000"/>
                </a:solidFill>
              </a:rPr>
              <a:t>(Rom. 8: 37</a:t>
            </a:r>
            <a:r>
              <a:rPr lang="es-CO" dirty="0" smtClean="0">
                <a:solidFill>
                  <a:srgbClr val="FF0000"/>
                </a:solidFill>
              </a:rPr>
              <a:t>.) </a:t>
            </a:r>
            <a:r>
              <a:rPr lang="es-CO" dirty="0" smtClean="0"/>
              <a:t>Ver </a:t>
            </a:r>
            <a:r>
              <a:rPr lang="es-CO" dirty="0" smtClean="0">
                <a:solidFill>
                  <a:srgbClr val="FF0000"/>
                </a:solidFill>
              </a:rPr>
              <a:t>(Heb.12:2,3).</a:t>
            </a:r>
            <a:endParaRPr lang="es-CO" dirty="0">
              <a:solidFill>
                <a:srgbClr val="FF0000"/>
              </a:solidFill>
            </a:endParaRPr>
          </a:p>
          <a:p>
            <a:endParaRPr lang="es-CO" dirty="0"/>
          </a:p>
        </p:txBody>
      </p:sp>
    </p:spTree>
    <p:extLst>
      <p:ext uri="{BB962C8B-B14F-4D97-AF65-F5344CB8AC3E}">
        <p14:creationId xmlns:p14="http://schemas.microsoft.com/office/powerpoint/2010/main" val="399876491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3" dur="500"/>
                                        <p:tgtEl>
                                          <p:spTgt spid="3">
                                            <p:txEl>
                                              <p:pRg st="3" end="3"/>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77500" lnSpcReduction="20000"/>
          </a:bodyPr>
          <a:lstStyle/>
          <a:p>
            <a:pPr marL="0" indent="0">
              <a:buNone/>
            </a:pPr>
            <a:r>
              <a:rPr lang="es-CO" dirty="0"/>
              <a:t>No obtenemos fuerza espiritual si sólo pensamos en nuestras debilidades </a:t>
            </a:r>
            <a:r>
              <a:rPr lang="es-CO" dirty="0" smtClean="0"/>
              <a:t>y apostasías </a:t>
            </a:r>
            <a:r>
              <a:rPr lang="es-CO" dirty="0"/>
              <a:t>y lamentamos el poder de Satanás. Esta gran verdad debe </a:t>
            </a:r>
            <a:r>
              <a:rPr lang="es-CO" dirty="0" smtClean="0"/>
              <a:t>ser establecida </a:t>
            </a:r>
            <a:r>
              <a:rPr lang="es-CO" dirty="0"/>
              <a:t>como principio vivo en nuestra mente y corazón: la eficacia de </a:t>
            </a:r>
            <a:r>
              <a:rPr lang="es-CO" dirty="0" smtClean="0"/>
              <a:t>la ofrenda </a:t>
            </a:r>
            <a:r>
              <a:rPr lang="es-CO" dirty="0"/>
              <a:t>hecha en favor nuestro; que Dios puede salvar hasta lo sumo a </a:t>
            </a:r>
            <a:r>
              <a:rPr lang="es-CO" dirty="0" smtClean="0"/>
              <a:t>cuantos acuden </a:t>
            </a:r>
            <a:r>
              <a:rPr lang="es-CO" dirty="0"/>
              <a:t>a él cumpliendo las condiciones especificadas en su Palabra. </a:t>
            </a:r>
            <a:endParaRPr lang="es-CO" dirty="0" smtClean="0"/>
          </a:p>
          <a:p>
            <a:pPr marL="0" indent="0">
              <a:buNone/>
            </a:pPr>
            <a:endParaRPr lang="es-CO" dirty="0"/>
          </a:p>
          <a:p>
            <a:pPr marL="400050" lvl="1" indent="0">
              <a:buNone/>
            </a:pPr>
            <a:r>
              <a:rPr lang="es-CO" dirty="0" smtClean="0">
                <a:solidFill>
                  <a:srgbClr val="0070C0"/>
                </a:solidFill>
              </a:rPr>
              <a:t>Nuestra obra consiste </a:t>
            </a:r>
            <a:r>
              <a:rPr lang="es-CO" dirty="0">
                <a:solidFill>
                  <a:srgbClr val="0070C0"/>
                </a:solidFill>
              </a:rPr>
              <a:t>en poner nuestra voluntad de parte de la voluntad de Dios. Luego, por </a:t>
            </a:r>
            <a:r>
              <a:rPr lang="es-CO" dirty="0" smtClean="0">
                <a:solidFill>
                  <a:srgbClr val="0070C0"/>
                </a:solidFill>
              </a:rPr>
              <a:t>la sangre </a:t>
            </a:r>
            <a:r>
              <a:rPr lang="es-CO" dirty="0">
                <a:solidFill>
                  <a:srgbClr val="0070C0"/>
                </a:solidFill>
              </a:rPr>
              <a:t>de la expiación, llegamos a ser partícipes de la naturaleza divina; </a:t>
            </a:r>
            <a:r>
              <a:rPr lang="es-CO" dirty="0" smtClean="0">
                <a:solidFill>
                  <a:srgbClr val="0070C0"/>
                </a:solidFill>
              </a:rPr>
              <a:t>por Cristo </a:t>
            </a:r>
            <a:r>
              <a:rPr lang="es-CO" dirty="0">
                <a:solidFill>
                  <a:srgbClr val="0070C0"/>
                </a:solidFill>
              </a:rPr>
              <a:t>somos hijos de </a:t>
            </a:r>
            <a:r>
              <a:rPr lang="es-CO" dirty="0" smtClean="0">
                <a:solidFill>
                  <a:srgbClr val="0070C0"/>
                </a:solidFill>
              </a:rPr>
              <a:t>Dios</a:t>
            </a:r>
            <a:r>
              <a:rPr lang="es-CO" dirty="0" smtClean="0"/>
              <a:t>, Ver </a:t>
            </a:r>
            <a:r>
              <a:rPr lang="es-CO" dirty="0" smtClean="0">
                <a:solidFill>
                  <a:srgbClr val="FF0000"/>
                </a:solidFill>
              </a:rPr>
              <a:t>(Juan 1:12</a:t>
            </a:r>
            <a:r>
              <a:rPr lang="es-CO" dirty="0" smtClean="0"/>
              <a:t>), </a:t>
            </a:r>
            <a:r>
              <a:rPr lang="es-CO" dirty="0" smtClean="0">
                <a:solidFill>
                  <a:srgbClr val="0070C0"/>
                </a:solidFill>
              </a:rPr>
              <a:t>y </a:t>
            </a:r>
            <a:r>
              <a:rPr lang="es-CO" dirty="0">
                <a:solidFill>
                  <a:srgbClr val="0070C0"/>
                </a:solidFill>
              </a:rPr>
              <a:t>Tenemos la seguridad de que Dios nos ama </a:t>
            </a:r>
            <a:r>
              <a:rPr lang="es-CO" dirty="0" smtClean="0">
                <a:solidFill>
                  <a:srgbClr val="0070C0"/>
                </a:solidFill>
              </a:rPr>
              <a:t>así como </a:t>
            </a:r>
            <a:r>
              <a:rPr lang="es-CO" dirty="0">
                <a:solidFill>
                  <a:srgbClr val="0070C0"/>
                </a:solidFill>
              </a:rPr>
              <a:t>amó a su Hijo. </a:t>
            </a:r>
            <a:endParaRPr lang="es-CO" dirty="0" smtClean="0">
              <a:solidFill>
                <a:srgbClr val="0070C0"/>
              </a:solidFill>
            </a:endParaRPr>
          </a:p>
          <a:p>
            <a:pPr marL="400050" lvl="1" indent="0">
              <a:buNone/>
            </a:pPr>
            <a:r>
              <a:rPr lang="es-CO" dirty="0" smtClean="0">
                <a:solidFill>
                  <a:srgbClr val="0070C0"/>
                </a:solidFill>
              </a:rPr>
              <a:t>Somos </a:t>
            </a:r>
            <a:r>
              <a:rPr lang="es-CO" dirty="0">
                <a:solidFill>
                  <a:srgbClr val="0070C0"/>
                </a:solidFill>
              </a:rPr>
              <a:t>uno con Jesús. Vamos adonde Cristo nos conduce, </a:t>
            </a:r>
            <a:r>
              <a:rPr lang="es-CO" dirty="0" smtClean="0">
                <a:solidFill>
                  <a:srgbClr val="0070C0"/>
                </a:solidFill>
              </a:rPr>
              <a:t>él tiene </a:t>
            </a:r>
            <a:r>
              <a:rPr lang="es-CO" dirty="0">
                <a:solidFill>
                  <a:srgbClr val="0070C0"/>
                </a:solidFill>
              </a:rPr>
              <a:t>poder para disipar las densas sombras que Satanás arroja sobre </a:t>
            </a:r>
            <a:r>
              <a:rPr lang="es-CO" dirty="0" smtClean="0">
                <a:solidFill>
                  <a:srgbClr val="0070C0"/>
                </a:solidFill>
              </a:rPr>
              <a:t>nuestra senda</a:t>
            </a:r>
            <a:r>
              <a:rPr lang="es-CO" dirty="0">
                <a:solidFill>
                  <a:srgbClr val="0070C0"/>
                </a:solidFill>
              </a:rPr>
              <a:t>; y en lugar de las tinieblas y el desaliento, brilla el sol de su gloria </a:t>
            </a:r>
            <a:r>
              <a:rPr lang="es-CO" dirty="0" smtClean="0">
                <a:solidFill>
                  <a:srgbClr val="0070C0"/>
                </a:solidFill>
              </a:rPr>
              <a:t>en nuestro </a:t>
            </a:r>
            <a:r>
              <a:rPr lang="es-CO" dirty="0">
                <a:solidFill>
                  <a:srgbClr val="0070C0"/>
                </a:solidFill>
              </a:rPr>
              <a:t>corazón</a:t>
            </a:r>
            <a:r>
              <a:rPr lang="es-CO" dirty="0" smtClean="0">
                <a:solidFill>
                  <a:srgbClr val="0070C0"/>
                </a:solidFill>
              </a:rPr>
              <a:t>. </a:t>
            </a:r>
          </a:p>
          <a:p>
            <a:pPr marL="0" indent="0">
              <a:buNone/>
            </a:pPr>
            <a:r>
              <a:rPr lang="es-CO" dirty="0" smtClean="0"/>
              <a:t>Nota: En lugar de espaciarnos en el poder de Satanás y en nuestras debilidades, espaciémonos en el Poder de Cristo, quien venció a Satanás en cada tentación . Ver </a:t>
            </a:r>
            <a:r>
              <a:rPr lang="es-CO" dirty="0" smtClean="0">
                <a:solidFill>
                  <a:srgbClr val="FF0000"/>
                </a:solidFill>
              </a:rPr>
              <a:t>(Heb.4:15,16).</a:t>
            </a:r>
          </a:p>
        </p:txBody>
      </p:sp>
    </p:spTree>
    <p:extLst>
      <p:ext uri="{BB962C8B-B14F-4D97-AF65-F5344CB8AC3E}">
        <p14:creationId xmlns:p14="http://schemas.microsoft.com/office/powerpoint/2010/main" val="231881610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heel(1)">
                                      <p:cBhvr>
                                        <p:cTn id="1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08712"/>
          </a:xfrm>
        </p:spPr>
        <p:txBody>
          <a:bodyPr>
            <a:normAutofit fontScale="70000" lnSpcReduction="20000"/>
          </a:bodyPr>
          <a:lstStyle/>
          <a:p>
            <a:pPr marL="0" indent="0">
              <a:buNone/>
            </a:pPr>
            <a:r>
              <a:rPr lang="es-CO" dirty="0"/>
              <a:t>Nuestra esperanza ha de quedar constantemente fortalecida </a:t>
            </a:r>
            <a:r>
              <a:rPr lang="es-CO" dirty="0" smtClean="0"/>
              <a:t> </a:t>
            </a:r>
            <a:r>
              <a:rPr lang="es-CO" dirty="0"/>
              <a:t>por </a:t>
            </a:r>
            <a:r>
              <a:rPr lang="es-CO" dirty="0" smtClean="0"/>
              <a:t>el conocimiento </a:t>
            </a:r>
            <a:r>
              <a:rPr lang="es-CO" dirty="0"/>
              <a:t>de que Cristo es nuestra justicia. Descanse nuestra fe sobre </a:t>
            </a:r>
            <a:r>
              <a:rPr lang="es-CO" dirty="0" smtClean="0"/>
              <a:t>este fundamento</a:t>
            </a:r>
            <a:r>
              <a:rPr lang="es-CO" dirty="0"/>
              <a:t>, porque permanecerá para siempre. </a:t>
            </a:r>
            <a:endParaRPr lang="es-CO" dirty="0" smtClean="0"/>
          </a:p>
          <a:p>
            <a:pPr marL="0" indent="0">
              <a:buNone/>
            </a:pPr>
            <a:r>
              <a:rPr lang="es-CO" dirty="0" smtClean="0"/>
              <a:t>En </a:t>
            </a:r>
            <a:r>
              <a:rPr lang="es-CO" dirty="0"/>
              <a:t>vez de espaciarnos en </a:t>
            </a:r>
            <a:r>
              <a:rPr lang="es-CO" dirty="0" smtClean="0"/>
              <a:t>las tinieblas </a:t>
            </a:r>
            <a:r>
              <a:rPr lang="es-CO" dirty="0"/>
              <a:t>de Satanás, y temer su poder, debemos abrir nuestro corazón para </a:t>
            </a:r>
            <a:r>
              <a:rPr lang="es-CO" dirty="0" smtClean="0"/>
              <a:t>recibir luz </a:t>
            </a:r>
            <a:r>
              <a:rPr lang="es-CO" dirty="0"/>
              <a:t>de Cristo, y dejarla resplandecer para el mundo, declarando que Cristo </a:t>
            </a:r>
            <a:r>
              <a:rPr lang="es-CO" dirty="0" smtClean="0"/>
              <a:t>está por </a:t>
            </a:r>
            <a:r>
              <a:rPr lang="es-CO" dirty="0"/>
              <a:t>encima del poder de Satanás; que su brazo sostenedor apoyará a todos </a:t>
            </a:r>
            <a:r>
              <a:rPr lang="es-CO" dirty="0" smtClean="0"/>
              <a:t>los que </a:t>
            </a:r>
            <a:r>
              <a:rPr lang="es-CO" dirty="0"/>
              <a:t>confían en él.</a:t>
            </a:r>
          </a:p>
          <a:p>
            <a:r>
              <a:rPr lang="es-CO" dirty="0"/>
              <a:t>Dijo </a:t>
            </a:r>
            <a:r>
              <a:rPr lang="es-CO" dirty="0" smtClean="0"/>
              <a:t>Jesús en </a:t>
            </a:r>
            <a:r>
              <a:rPr lang="es-CO" dirty="0" smtClean="0">
                <a:solidFill>
                  <a:srgbClr val="FF0000"/>
                </a:solidFill>
              </a:rPr>
              <a:t>(Juan 16:27): </a:t>
            </a:r>
            <a:r>
              <a:rPr lang="es-CO" b="1" dirty="0">
                <a:solidFill>
                  <a:srgbClr val="C00000"/>
                </a:solidFill>
                <a:latin typeface="Agency FB" pitchFamily="34" charset="0"/>
              </a:rPr>
              <a:t>"El mismo Padre os ama." </a:t>
            </a:r>
            <a:r>
              <a:rPr lang="es-CO" dirty="0"/>
              <a:t>Si nuestra fe está fija en Dios, por </a:t>
            </a:r>
            <a:r>
              <a:rPr lang="es-CO" dirty="0" smtClean="0"/>
              <a:t>Cristo, resultará </a:t>
            </a:r>
            <a:r>
              <a:rPr lang="es-CO" dirty="0"/>
              <a:t>"</a:t>
            </a:r>
            <a:r>
              <a:rPr lang="es-CO" b="1" dirty="0">
                <a:solidFill>
                  <a:srgbClr val="C00000"/>
                </a:solidFill>
                <a:latin typeface="Agency FB" pitchFamily="34" charset="0"/>
              </a:rPr>
              <a:t>como segura y firme ancla del alma, y que entra hasta dentro del </a:t>
            </a:r>
            <a:r>
              <a:rPr lang="es-CO" b="1" dirty="0" smtClean="0">
                <a:solidFill>
                  <a:srgbClr val="C00000"/>
                </a:solidFill>
                <a:latin typeface="Agency FB" pitchFamily="34" charset="0"/>
              </a:rPr>
              <a:t>velo; donde </a:t>
            </a:r>
            <a:r>
              <a:rPr lang="es-CO" b="1" dirty="0">
                <a:solidFill>
                  <a:srgbClr val="C00000"/>
                </a:solidFill>
                <a:latin typeface="Agency FB" pitchFamily="34" charset="0"/>
              </a:rPr>
              <a:t>entró por nosotros como precursor Jesús.</a:t>
            </a:r>
            <a:r>
              <a:rPr lang="es-CO" dirty="0"/>
              <a:t>" </a:t>
            </a:r>
            <a:endParaRPr lang="es-CO" dirty="0" smtClean="0"/>
          </a:p>
          <a:p>
            <a:pPr marL="0" indent="0">
              <a:buNone/>
            </a:pPr>
            <a:r>
              <a:rPr lang="es-CO" dirty="0" smtClean="0">
                <a:solidFill>
                  <a:srgbClr val="0070C0"/>
                </a:solidFill>
              </a:rPr>
              <a:t>Es </a:t>
            </a:r>
            <a:r>
              <a:rPr lang="es-CO" dirty="0">
                <a:solidFill>
                  <a:srgbClr val="0070C0"/>
                </a:solidFill>
              </a:rPr>
              <a:t>cierto que </a:t>
            </a:r>
            <a:r>
              <a:rPr lang="es-CO" dirty="0" smtClean="0">
                <a:solidFill>
                  <a:srgbClr val="0070C0"/>
                </a:solidFill>
              </a:rPr>
              <a:t>vendrán desilusiones</a:t>
            </a:r>
            <a:r>
              <a:rPr lang="es-CO" dirty="0">
                <a:solidFill>
                  <a:srgbClr val="0070C0"/>
                </a:solidFill>
              </a:rPr>
              <a:t>; debemos esperar tribulación; pero hemos de confiar todas las </a:t>
            </a:r>
            <a:r>
              <a:rPr lang="es-CO" dirty="0" smtClean="0">
                <a:solidFill>
                  <a:srgbClr val="0070C0"/>
                </a:solidFill>
              </a:rPr>
              <a:t>cosas, grandes </a:t>
            </a:r>
            <a:r>
              <a:rPr lang="es-CO" dirty="0">
                <a:solidFill>
                  <a:srgbClr val="0070C0"/>
                </a:solidFill>
              </a:rPr>
              <a:t>y pequeñas, a Dios. El no se queda perplejo por la multiplicidad </a:t>
            </a:r>
            <a:r>
              <a:rPr lang="es-CO" dirty="0" smtClean="0">
                <a:solidFill>
                  <a:srgbClr val="0070C0"/>
                </a:solidFill>
              </a:rPr>
              <a:t>de nuestras </a:t>
            </a:r>
            <a:r>
              <a:rPr lang="es-CO" dirty="0">
                <a:solidFill>
                  <a:srgbClr val="0070C0"/>
                </a:solidFill>
              </a:rPr>
              <a:t>aflicciones, ni le abruma el peso de nuestras cargas. Su cuidado </a:t>
            </a:r>
            <a:r>
              <a:rPr lang="es-CO" dirty="0" smtClean="0">
                <a:solidFill>
                  <a:srgbClr val="0070C0"/>
                </a:solidFill>
              </a:rPr>
              <a:t>vigilante se </a:t>
            </a:r>
            <a:r>
              <a:rPr lang="es-CO" dirty="0">
                <a:solidFill>
                  <a:srgbClr val="0070C0"/>
                </a:solidFill>
              </a:rPr>
              <a:t>extiende a toda familia y abarca a todo individuo; él se interesa en </a:t>
            </a:r>
            <a:r>
              <a:rPr lang="es-CO" dirty="0" smtClean="0">
                <a:solidFill>
                  <a:srgbClr val="0070C0"/>
                </a:solidFill>
              </a:rPr>
              <a:t>todos nuestros </a:t>
            </a:r>
            <a:r>
              <a:rPr lang="es-CO" dirty="0">
                <a:solidFill>
                  <a:srgbClr val="0070C0"/>
                </a:solidFill>
              </a:rPr>
              <a:t>quehaceres y pesares. Nota toda lágrima; le conmueve el sentimiento </a:t>
            </a:r>
            <a:r>
              <a:rPr lang="es-CO" dirty="0" smtClean="0">
                <a:solidFill>
                  <a:srgbClr val="0070C0"/>
                </a:solidFill>
              </a:rPr>
              <a:t>de nuestra </a:t>
            </a:r>
            <a:r>
              <a:rPr lang="es-CO" dirty="0">
                <a:solidFill>
                  <a:srgbClr val="0070C0"/>
                </a:solidFill>
              </a:rPr>
              <a:t>flaqueza. </a:t>
            </a:r>
            <a:r>
              <a:rPr lang="es-CO" u="sng" dirty="0">
                <a:solidFill>
                  <a:srgbClr val="0070C0"/>
                </a:solidFill>
              </a:rPr>
              <a:t>Todas las aflicciones y pruebas que nos incumben aquí, </a:t>
            </a:r>
            <a:r>
              <a:rPr lang="es-CO" u="sng" dirty="0" smtClean="0">
                <a:solidFill>
                  <a:srgbClr val="0070C0"/>
                </a:solidFill>
              </a:rPr>
              <a:t>son permitidas </a:t>
            </a:r>
            <a:r>
              <a:rPr lang="es-CO" u="sng" dirty="0">
                <a:solidFill>
                  <a:srgbClr val="0070C0"/>
                </a:solidFill>
              </a:rPr>
              <a:t>para que realicen sus propósitos de amor hacia nosotros, "para </a:t>
            </a:r>
            <a:r>
              <a:rPr lang="es-CO" u="sng" dirty="0" smtClean="0">
                <a:solidFill>
                  <a:srgbClr val="0070C0"/>
                </a:solidFill>
              </a:rPr>
              <a:t>que recibamos </a:t>
            </a:r>
            <a:r>
              <a:rPr lang="es-CO" u="sng" dirty="0">
                <a:solidFill>
                  <a:srgbClr val="0070C0"/>
                </a:solidFill>
              </a:rPr>
              <a:t>su santificación," y así participemos de aquella plenitud de gozo que </a:t>
            </a:r>
            <a:r>
              <a:rPr lang="es-CO" u="sng" dirty="0" smtClean="0">
                <a:solidFill>
                  <a:srgbClr val="0070C0"/>
                </a:solidFill>
              </a:rPr>
              <a:t>se halla </a:t>
            </a:r>
            <a:r>
              <a:rPr lang="es-CO" u="sng" dirty="0">
                <a:solidFill>
                  <a:srgbClr val="0070C0"/>
                </a:solidFill>
              </a:rPr>
              <a:t>en su presencia</a:t>
            </a:r>
            <a:r>
              <a:rPr lang="es-CO" dirty="0">
                <a:solidFill>
                  <a:srgbClr val="0070C0"/>
                </a:solidFill>
              </a:rPr>
              <a:t>.</a:t>
            </a:r>
          </a:p>
        </p:txBody>
      </p:sp>
    </p:spTree>
    <p:extLst>
      <p:ext uri="{BB962C8B-B14F-4D97-AF65-F5344CB8AC3E}">
        <p14:creationId xmlns:p14="http://schemas.microsoft.com/office/powerpoint/2010/main" val="21635354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507288" cy="6408712"/>
          </a:xfrm>
        </p:spPr>
        <p:txBody>
          <a:bodyPr>
            <a:normAutofit fontScale="77500" lnSpcReduction="20000"/>
          </a:bodyPr>
          <a:lstStyle/>
          <a:p>
            <a:pPr marL="400050" lvl="1" indent="0">
              <a:buNone/>
            </a:pPr>
            <a:r>
              <a:rPr lang="es-CO" dirty="0"/>
              <a:t>"</a:t>
            </a:r>
            <a:r>
              <a:rPr lang="es-CO" dirty="0">
                <a:solidFill>
                  <a:srgbClr val="C00000"/>
                </a:solidFill>
                <a:latin typeface="Agency FB" pitchFamily="34" charset="0"/>
              </a:rPr>
              <a:t>En los cuales el dios de este siglo cegó los entendimientos de los incrédulos, </a:t>
            </a:r>
            <a:r>
              <a:rPr lang="es-CO" dirty="0" smtClean="0">
                <a:solidFill>
                  <a:srgbClr val="C00000"/>
                </a:solidFill>
                <a:latin typeface="Agency FB" pitchFamily="34" charset="0"/>
              </a:rPr>
              <a:t>para que </a:t>
            </a:r>
            <a:r>
              <a:rPr lang="es-CO" dirty="0">
                <a:solidFill>
                  <a:srgbClr val="C00000"/>
                </a:solidFill>
                <a:latin typeface="Agency FB" pitchFamily="34" charset="0"/>
              </a:rPr>
              <a:t>no les resplandezca la lumbre del evangelio de la gloria de Cristo, el cual es </a:t>
            </a:r>
            <a:r>
              <a:rPr lang="es-CO" dirty="0" smtClean="0">
                <a:solidFill>
                  <a:srgbClr val="C00000"/>
                </a:solidFill>
                <a:latin typeface="Agency FB" pitchFamily="34" charset="0"/>
              </a:rPr>
              <a:t>la imagen </a:t>
            </a:r>
            <a:r>
              <a:rPr lang="es-CO" dirty="0">
                <a:solidFill>
                  <a:srgbClr val="C00000"/>
                </a:solidFill>
                <a:latin typeface="Agency FB" pitchFamily="34" charset="0"/>
              </a:rPr>
              <a:t>de Dios." </a:t>
            </a:r>
            <a:r>
              <a:rPr lang="es-CO" u="sng" dirty="0">
                <a:solidFill>
                  <a:srgbClr val="FF0000"/>
                </a:solidFill>
              </a:rPr>
              <a:t>(2 Cor. 4: 4.) </a:t>
            </a:r>
            <a:endParaRPr lang="es-CO" u="sng" dirty="0" smtClean="0">
              <a:solidFill>
                <a:srgbClr val="FF0000"/>
              </a:solidFill>
            </a:endParaRPr>
          </a:p>
          <a:p>
            <a:pPr marL="400050" lvl="1" indent="0">
              <a:buNone/>
            </a:pPr>
            <a:r>
              <a:rPr lang="es-CO" dirty="0" smtClean="0"/>
              <a:t>Pero </a:t>
            </a:r>
            <a:r>
              <a:rPr lang="es-CO" dirty="0"/>
              <a:t>la Biblia presenta en los términos </a:t>
            </a:r>
            <a:r>
              <a:rPr lang="es-CO" dirty="0" smtClean="0"/>
              <a:t>más enérgicos</a:t>
            </a:r>
            <a:r>
              <a:rPr lang="es-CO" dirty="0"/>
              <a:t>, la importancia de obtener un conocimiento de Dios. Dice Pedro: "</a:t>
            </a:r>
            <a:r>
              <a:rPr lang="es-CO" dirty="0" smtClean="0">
                <a:solidFill>
                  <a:srgbClr val="C00000"/>
                </a:solidFill>
                <a:latin typeface="Agency FB" pitchFamily="34" charset="0"/>
              </a:rPr>
              <a:t>Gracia y </a:t>
            </a:r>
            <a:r>
              <a:rPr lang="es-CO" dirty="0">
                <a:solidFill>
                  <a:srgbClr val="C00000"/>
                </a:solidFill>
                <a:latin typeface="Agency FB" pitchFamily="34" charset="0"/>
              </a:rPr>
              <a:t>paz os sea multiplicada en el conocimiento de Dios, y de nuestro Señor Jesús</a:t>
            </a:r>
            <a:r>
              <a:rPr lang="es-CO" dirty="0" smtClean="0"/>
              <a:t>.« "</a:t>
            </a:r>
            <a:r>
              <a:rPr lang="es-CO" dirty="0">
                <a:solidFill>
                  <a:srgbClr val="C00000"/>
                </a:solidFill>
                <a:latin typeface="Agency FB" pitchFamily="34" charset="0"/>
              </a:rPr>
              <a:t>Todas las cosas que pertenecen a la vida y a la piedad nos sean dadas de </a:t>
            </a:r>
            <a:r>
              <a:rPr lang="es-CO" dirty="0" smtClean="0">
                <a:solidFill>
                  <a:srgbClr val="C00000"/>
                </a:solidFill>
                <a:latin typeface="Agency FB" pitchFamily="34" charset="0"/>
              </a:rPr>
              <a:t>su divina </a:t>
            </a:r>
            <a:r>
              <a:rPr lang="es-CO" dirty="0">
                <a:solidFill>
                  <a:srgbClr val="C00000"/>
                </a:solidFill>
                <a:latin typeface="Agency FB" pitchFamily="34" charset="0"/>
              </a:rPr>
              <a:t>potencia, por el conocimiento de aquel que nos ha llamado por su gloria </a:t>
            </a:r>
            <a:r>
              <a:rPr lang="es-CO" dirty="0" smtClean="0">
                <a:solidFill>
                  <a:srgbClr val="C00000"/>
                </a:solidFill>
                <a:latin typeface="Agency FB" pitchFamily="34" charset="0"/>
              </a:rPr>
              <a:t>y virtud</a:t>
            </a:r>
            <a:r>
              <a:rPr lang="es-CO" dirty="0">
                <a:solidFill>
                  <a:srgbClr val="C00000"/>
                </a:solidFill>
                <a:latin typeface="Agency FB" pitchFamily="34" charset="0"/>
              </a:rPr>
              <a:t>." </a:t>
            </a:r>
            <a:r>
              <a:rPr lang="es-CO" dirty="0">
                <a:latin typeface="+mj-lt"/>
              </a:rPr>
              <a:t>Y la Escritura nos invita: </a:t>
            </a:r>
            <a:r>
              <a:rPr lang="es-CO" dirty="0">
                <a:solidFill>
                  <a:srgbClr val="C00000"/>
                </a:solidFill>
                <a:latin typeface="Agency FB" pitchFamily="34" charset="0"/>
              </a:rPr>
              <a:t>"Amístate ahora con él, y tendrás paz</a:t>
            </a:r>
            <a:r>
              <a:rPr lang="es-CO" dirty="0"/>
              <a:t>." </a:t>
            </a:r>
            <a:r>
              <a:rPr lang="es-CO" u="sng" dirty="0">
                <a:solidFill>
                  <a:srgbClr val="FF0000"/>
                </a:solidFill>
              </a:rPr>
              <a:t>(2 Ped. </a:t>
            </a:r>
            <a:r>
              <a:rPr lang="es-CO" u="sng" dirty="0" smtClean="0">
                <a:solidFill>
                  <a:srgbClr val="FF0000"/>
                </a:solidFill>
              </a:rPr>
              <a:t>1: 2</a:t>
            </a:r>
            <a:r>
              <a:rPr lang="es-CO" u="sng" dirty="0">
                <a:solidFill>
                  <a:srgbClr val="FF0000"/>
                </a:solidFill>
              </a:rPr>
              <a:t>, 3; Job 22: 21.)</a:t>
            </a:r>
          </a:p>
          <a:p>
            <a:pPr marL="400050" lvl="1" indent="0">
              <a:buNone/>
            </a:pPr>
            <a:r>
              <a:rPr lang="es-CO" dirty="0"/>
              <a:t>Dios nos ha ordenado: "</a:t>
            </a:r>
            <a:r>
              <a:rPr lang="es-CO" dirty="0">
                <a:solidFill>
                  <a:srgbClr val="C00000"/>
                </a:solidFill>
                <a:latin typeface="Agency FB" pitchFamily="34" charset="0"/>
              </a:rPr>
              <a:t>Sed santos, porque yo soy santo</a:t>
            </a:r>
            <a:r>
              <a:rPr lang="es-CO" dirty="0"/>
              <a:t>;" </a:t>
            </a:r>
            <a:r>
              <a:rPr lang="es-CO" dirty="0" smtClean="0"/>
              <a:t> </a:t>
            </a:r>
            <a:r>
              <a:rPr lang="es-CO" dirty="0"/>
              <a:t>y un </a:t>
            </a:r>
            <a:r>
              <a:rPr lang="es-CO" dirty="0" smtClean="0"/>
              <a:t>apóstol inspirado </a:t>
            </a:r>
            <a:r>
              <a:rPr lang="es-CO" dirty="0"/>
              <a:t>declara que sin la santidad "</a:t>
            </a:r>
            <a:r>
              <a:rPr lang="es-CO" dirty="0">
                <a:solidFill>
                  <a:srgbClr val="C00000"/>
                </a:solidFill>
                <a:latin typeface="Agency FB" pitchFamily="34" charset="0"/>
              </a:rPr>
              <a:t>nadie verá al Señor</a:t>
            </a:r>
            <a:r>
              <a:rPr lang="es-CO" dirty="0"/>
              <a:t>." </a:t>
            </a:r>
            <a:r>
              <a:rPr lang="es-CO" u="sng" dirty="0">
                <a:solidFill>
                  <a:srgbClr val="FF0000"/>
                </a:solidFill>
              </a:rPr>
              <a:t>(1 Ped. 1: 16; Heb. </a:t>
            </a:r>
            <a:r>
              <a:rPr lang="es-CO" u="sng" dirty="0" smtClean="0">
                <a:solidFill>
                  <a:srgbClr val="FF0000"/>
                </a:solidFill>
              </a:rPr>
              <a:t>12: 14.)</a:t>
            </a:r>
          </a:p>
          <a:p>
            <a:pPr marL="0" indent="0">
              <a:buNone/>
            </a:pPr>
            <a:r>
              <a:rPr lang="es-CO" b="1" u="sng" dirty="0" smtClean="0"/>
              <a:t>La </a:t>
            </a:r>
            <a:r>
              <a:rPr lang="es-CO" b="1" u="sng" dirty="0"/>
              <a:t>santidad consiste en concordar con Dios</a:t>
            </a:r>
            <a:r>
              <a:rPr lang="es-CO" dirty="0"/>
              <a:t>. Por el pecado la imagen de </a:t>
            </a:r>
            <a:r>
              <a:rPr lang="es-CO" dirty="0" smtClean="0"/>
              <a:t>Dios en </a:t>
            </a:r>
            <a:r>
              <a:rPr lang="es-CO" dirty="0"/>
              <a:t>el hombre ha sido estropeada y casi borrada; es obra del Evangelio </a:t>
            </a:r>
            <a:r>
              <a:rPr lang="es-CO" b="1" u="sng" dirty="0" smtClean="0"/>
              <a:t>RESTAURAR</a:t>
            </a:r>
            <a:r>
              <a:rPr lang="es-CO" dirty="0" smtClean="0"/>
              <a:t> lo que </a:t>
            </a:r>
            <a:r>
              <a:rPr lang="es-CO" dirty="0"/>
              <a:t>se había perdido; y hemos de cooperar con el agente divino en esta obra. </a:t>
            </a:r>
            <a:endParaRPr lang="es-CO" dirty="0" smtClean="0"/>
          </a:p>
          <a:p>
            <a:pPr marL="0" indent="0">
              <a:buNone/>
            </a:pPr>
            <a:r>
              <a:rPr lang="es-CO" dirty="0" smtClean="0"/>
              <a:t>Y </a:t>
            </a:r>
            <a:r>
              <a:rPr lang="es-CO" b="1" u="sng" dirty="0" smtClean="0"/>
              <a:t>¿cómo </a:t>
            </a:r>
            <a:r>
              <a:rPr lang="es-CO" b="1" u="sng" dirty="0"/>
              <a:t>podemos volver a estar en armonía con Dios</a:t>
            </a:r>
            <a:r>
              <a:rPr lang="es-CO" b="1" u="sng" dirty="0" smtClean="0"/>
              <a:t>?</a:t>
            </a:r>
          </a:p>
          <a:p>
            <a:pPr marL="0" indent="0">
              <a:buNone/>
            </a:pPr>
            <a:r>
              <a:rPr lang="es-CO" dirty="0" smtClean="0"/>
              <a:t> </a:t>
            </a:r>
            <a:r>
              <a:rPr lang="es-CO" b="1" u="sng" dirty="0"/>
              <a:t>¿cómo recibiremos </a:t>
            </a:r>
            <a:r>
              <a:rPr lang="es-CO" b="1" u="sng" dirty="0" smtClean="0"/>
              <a:t>su semejanza </a:t>
            </a:r>
            <a:r>
              <a:rPr lang="es-CO" b="1" u="sng" dirty="0"/>
              <a:t>a menos que obtengamos un conocimiento de él? </a:t>
            </a:r>
            <a:endParaRPr lang="es-CO" b="1" u="sng" dirty="0" smtClean="0"/>
          </a:p>
          <a:p>
            <a:pPr marL="0" indent="0">
              <a:buNone/>
            </a:pPr>
            <a:r>
              <a:rPr lang="es-CO" dirty="0" smtClean="0"/>
              <a:t>Este conocimiento es </a:t>
            </a:r>
            <a:r>
              <a:rPr lang="es-CO" dirty="0"/>
              <a:t>lo que Cristo vino a revelarnos.</a:t>
            </a:r>
          </a:p>
        </p:txBody>
      </p:sp>
    </p:spTree>
    <p:extLst>
      <p:ext uri="{BB962C8B-B14F-4D97-AF65-F5344CB8AC3E}">
        <p14:creationId xmlns:p14="http://schemas.microsoft.com/office/powerpoint/2010/main" val="108606288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p:cTn id="1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4" dur="500"/>
                                        <p:tgtEl>
                                          <p:spTgt spid="3">
                                            <p:txEl>
                                              <p:pRg st="4" end="4"/>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p:cTn id="1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19" dur="500"/>
                                        <p:tgtEl>
                                          <p:spTgt spid="3">
                                            <p:txEl>
                                              <p:pRg st="5" end="5"/>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 calcmode="lin" valueType="num">
                                      <p:cBhvr>
                                        <p:cTn id="2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10000"/>
          </a:bodyPr>
          <a:lstStyle/>
          <a:p>
            <a:pPr marL="0" indent="0">
              <a:buNone/>
            </a:pPr>
            <a:r>
              <a:rPr lang="es-CO" sz="3600" b="1" u="sng" dirty="0"/>
              <a:t>Contemplemos </a:t>
            </a:r>
            <a:r>
              <a:rPr lang="es-CO" sz="3600" b="1" u="sng" dirty="0" smtClean="0"/>
              <a:t>(a Jesús) y </a:t>
            </a:r>
            <a:r>
              <a:rPr lang="es-CO" sz="3600" b="1" u="sng" dirty="0"/>
              <a:t>seamos transformados</a:t>
            </a:r>
          </a:p>
          <a:p>
            <a:pPr marL="0" indent="0">
              <a:buNone/>
            </a:pPr>
            <a:endParaRPr lang="es-CO" dirty="0" smtClean="0"/>
          </a:p>
          <a:p>
            <a:pPr marL="0" indent="0">
              <a:buNone/>
            </a:pPr>
            <a:r>
              <a:rPr lang="es-CO" dirty="0" smtClean="0"/>
              <a:t>Las </a:t>
            </a:r>
            <a:r>
              <a:rPr lang="es-CO" dirty="0"/>
              <a:t>opiniones deficientes que tantos han sostenido acerca del exaltado carácter </a:t>
            </a:r>
            <a:r>
              <a:rPr lang="es-CO" dirty="0" smtClean="0"/>
              <a:t>y oficio </a:t>
            </a:r>
            <a:r>
              <a:rPr lang="es-CO" dirty="0"/>
              <a:t>de Cristo han estrechado su experiencia religiosa y han </a:t>
            </a:r>
            <a:r>
              <a:rPr lang="es-CO" dirty="0" smtClean="0"/>
              <a:t>impedido grandemente </a:t>
            </a:r>
            <a:r>
              <a:rPr lang="es-CO" dirty="0"/>
              <a:t>su progreso en la vida divina. </a:t>
            </a:r>
            <a:endParaRPr lang="es-CO" dirty="0" smtClean="0"/>
          </a:p>
          <a:p>
            <a:pPr marL="0" indent="0">
              <a:buNone/>
            </a:pPr>
            <a:r>
              <a:rPr lang="es-CO" dirty="0" smtClean="0">
                <a:solidFill>
                  <a:srgbClr val="FF0000"/>
                </a:solidFill>
              </a:rPr>
              <a:t>La </a:t>
            </a:r>
            <a:r>
              <a:rPr lang="es-CO" dirty="0">
                <a:solidFill>
                  <a:srgbClr val="FF0000"/>
                </a:solidFill>
              </a:rPr>
              <a:t>religión personal está en un </a:t>
            </a:r>
            <a:r>
              <a:rPr lang="es-CO" dirty="0" smtClean="0">
                <a:solidFill>
                  <a:srgbClr val="FF0000"/>
                </a:solidFill>
              </a:rPr>
              <a:t>nivel muy </a:t>
            </a:r>
            <a:r>
              <a:rPr lang="es-CO" dirty="0">
                <a:solidFill>
                  <a:srgbClr val="FF0000"/>
                </a:solidFill>
              </a:rPr>
              <a:t>bajo entre nosotros como pueblo. Hay mucha forma, mucha </a:t>
            </a:r>
            <a:r>
              <a:rPr lang="es-CO" dirty="0" smtClean="0">
                <a:solidFill>
                  <a:srgbClr val="FF0000"/>
                </a:solidFill>
              </a:rPr>
              <a:t>maquinaria, mucha </a:t>
            </a:r>
            <a:r>
              <a:rPr lang="es-CO" dirty="0">
                <a:solidFill>
                  <a:srgbClr val="FF0000"/>
                </a:solidFill>
              </a:rPr>
              <a:t>religión de la lengua; </a:t>
            </a:r>
            <a:r>
              <a:rPr lang="es-CO" u="sng" dirty="0">
                <a:solidFill>
                  <a:srgbClr val="FF0000"/>
                </a:solidFill>
              </a:rPr>
              <a:t>pero algo más profundo y sólido debe penetrar </a:t>
            </a:r>
            <a:r>
              <a:rPr lang="es-CO" u="sng" dirty="0" smtClean="0">
                <a:solidFill>
                  <a:srgbClr val="FF0000"/>
                </a:solidFill>
              </a:rPr>
              <a:t>en nuestra </a:t>
            </a:r>
            <a:r>
              <a:rPr lang="es-CO" u="sng" dirty="0">
                <a:solidFill>
                  <a:srgbClr val="FF0000"/>
                </a:solidFill>
              </a:rPr>
              <a:t>experiencia religiosa</a:t>
            </a:r>
            <a:r>
              <a:rPr lang="es-CO" dirty="0">
                <a:solidFill>
                  <a:srgbClr val="FF0000"/>
                </a:solidFill>
              </a:rPr>
              <a:t>. </a:t>
            </a:r>
            <a:endParaRPr lang="es-CO" dirty="0" smtClean="0">
              <a:solidFill>
                <a:srgbClr val="FF0000"/>
              </a:solidFill>
            </a:endParaRPr>
          </a:p>
          <a:p>
            <a:pPr marL="0" indent="0">
              <a:buNone/>
            </a:pPr>
            <a:r>
              <a:rPr lang="es-CO" dirty="0" smtClean="0"/>
              <a:t>Con </a:t>
            </a:r>
            <a:r>
              <a:rPr lang="es-CO" dirty="0"/>
              <a:t>todas nuestras facilidades, nuestras </a:t>
            </a:r>
            <a:r>
              <a:rPr lang="es-CO" dirty="0" smtClean="0"/>
              <a:t>casas editoras</a:t>
            </a:r>
            <a:r>
              <a:rPr lang="es-CO" dirty="0"/>
              <a:t>, colegios, sanatorios y muchísimas otras ventajas, debiéramos </a:t>
            </a:r>
            <a:r>
              <a:rPr lang="es-CO" dirty="0" smtClean="0"/>
              <a:t>estar mucho </a:t>
            </a:r>
            <a:r>
              <a:rPr lang="es-CO" dirty="0"/>
              <a:t>más adelantados.</a:t>
            </a:r>
          </a:p>
        </p:txBody>
      </p:sp>
    </p:spTree>
    <p:extLst>
      <p:ext uri="{BB962C8B-B14F-4D97-AF65-F5344CB8AC3E}">
        <p14:creationId xmlns:p14="http://schemas.microsoft.com/office/powerpoint/2010/main" val="87254734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77500" lnSpcReduction="20000"/>
          </a:bodyPr>
          <a:lstStyle/>
          <a:p>
            <a:pPr marL="0" indent="0">
              <a:buNone/>
            </a:pPr>
            <a:r>
              <a:rPr lang="es-CO" b="1" u="sng" dirty="0" smtClean="0"/>
              <a:t>Nota: </a:t>
            </a:r>
            <a:r>
              <a:rPr lang="es-CO" b="1" dirty="0" smtClean="0">
                <a:solidFill>
                  <a:srgbClr val="0070C0"/>
                </a:solidFill>
              </a:rPr>
              <a:t>Todas estas ventajas que por cierto son muy importantes, debieran ser un vehículo que nos conduzca a Cristo, pero nosotros, a semejanza de los apóstoles, que en algún momento, en lugar de contemplar a Cristo que es el Señor del templo, se espaciaron en contemplar al templo</a:t>
            </a:r>
            <a:r>
              <a:rPr lang="es-CO" dirty="0" smtClean="0"/>
              <a:t>. Ver </a:t>
            </a:r>
            <a:r>
              <a:rPr lang="es-CO" u="sng" dirty="0" smtClean="0">
                <a:solidFill>
                  <a:srgbClr val="FF0000"/>
                </a:solidFill>
              </a:rPr>
              <a:t>(Mat.24:1). </a:t>
            </a:r>
            <a:r>
              <a:rPr lang="es-CO" dirty="0" smtClean="0"/>
              <a:t>Y cuando el templo es destruido, nuestra fe también se acaba.</a:t>
            </a:r>
          </a:p>
          <a:p>
            <a:pPr marL="0" indent="0">
              <a:buNone/>
            </a:pPr>
            <a:r>
              <a:rPr lang="es-CO" dirty="0" smtClean="0">
                <a:solidFill>
                  <a:srgbClr val="C00000"/>
                </a:solidFill>
              </a:rPr>
              <a:t>O como aquel paralitico que hacia 38 años estaba enfermo, y cuando Jesús le pregunta: ¿quieres ser sano?,: «señor – respondió el enfermo- no tengo quién me introduzca en el estanque». Jesús, El dador de la salud estaba allí junto al Él para sanarlo, pero él estaba con la vista puesta en el estanque</a:t>
            </a:r>
            <a:r>
              <a:rPr lang="es-CO" dirty="0" smtClean="0"/>
              <a:t>. Ver </a:t>
            </a:r>
            <a:r>
              <a:rPr lang="es-CO" u="sng" dirty="0" smtClean="0">
                <a:solidFill>
                  <a:srgbClr val="FF0000"/>
                </a:solidFill>
              </a:rPr>
              <a:t>(Juan 5:5-9).</a:t>
            </a:r>
          </a:p>
          <a:p>
            <a:pPr marL="0" indent="0">
              <a:buNone/>
            </a:pPr>
            <a:r>
              <a:rPr lang="es-CO" dirty="0" smtClean="0">
                <a:solidFill>
                  <a:srgbClr val="7030A0"/>
                </a:solidFill>
              </a:rPr>
              <a:t>O aún más, que seamos como los fariseos que eran tan celosos en guardar el sábado, pero cuando Jesús, el dador del sábado, estuvo en medio de ellos, lo rechazaron, porque no observaba las 1521 leyes que ellos habían inventado para observar el sábado</a:t>
            </a:r>
            <a:r>
              <a:rPr lang="es-CO" dirty="0" smtClean="0"/>
              <a:t>. Ver </a:t>
            </a:r>
            <a:r>
              <a:rPr lang="es-CO" u="sng" dirty="0" smtClean="0">
                <a:solidFill>
                  <a:srgbClr val="FF0000"/>
                </a:solidFill>
              </a:rPr>
              <a:t>(Mar.2:23-28; Mar.3:1-6).   </a:t>
            </a:r>
          </a:p>
          <a:p>
            <a:pPr marL="0" indent="0">
              <a:buNone/>
            </a:pP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422536253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88640"/>
            <a:ext cx="8229600" cy="6552728"/>
          </a:xfrm>
        </p:spPr>
        <p:txBody>
          <a:bodyPr>
            <a:normAutofit fontScale="85000" lnSpcReduction="20000"/>
          </a:bodyPr>
          <a:lstStyle/>
          <a:p>
            <a:pPr marL="0" indent="0">
              <a:buNone/>
            </a:pPr>
            <a:r>
              <a:rPr lang="es-CO" dirty="0"/>
              <a:t>Es obra del cristiano en esta vida representar a Cristo ante el mundo, </a:t>
            </a:r>
            <a:r>
              <a:rPr lang="es-CO" dirty="0" smtClean="0"/>
              <a:t>mediante una </a:t>
            </a:r>
            <a:r>
              <a:rPr lang="es-CO" dirty="0"/>
              <a:t>vida y un carácter que revelen al bendito Jesús. Si Dios nos ha dado luz, </a:t>
            </a:r>
            <a:r>
              <a:rPr lang="es-CO" dirty="0" smtClean="0"/>
              <a:t>es para </a:t>
            </a:r>
            <a:r>
              <a:rPr lang="es-CO" dirty="0"/>
              <a:t>que la revelemos a otros. Pero en comparación con la luz que </a:t>
            </a:r>
            <a:r>
              <a:rPr lang="es-CO" dirty="0" smtClean="0"/>
              <a:t>hemos recibido</a:t>
            </a:r>
            <a:r>
              <a:rPr lang="es-CO" dirty="0"/>
              <a:t>, y las oportunidades y los privilegios que se nos otorgó para alcanzar </a:t>
            </a:r>
            <a:r>
              <a:rPr lang="es-CO" dirty="0" smtClean="0"/>
              <a:t>los corazones </a:t>
            </a:r>
            <a:r>
              <a:rPr lang="es-CO" dirty="0"/>
              <a:t>de la gente, los resultados obtenidos por nuestra obra hasta aquí </a:t>
            </a:r>
            <a:r>
              <a:rPr lang="es-CO" dirty="0" smtClean="0"/>
              <a:t>han sido </a:t>
            </a:r>
            <a:r>
              <a:rPr lang="es-CO" dirty="0"/>
              <a:t>muy exiguos. </a:t>
            </a:r>
            <a:endParaRPr lang="es-CO" dirty="0" smtClean="0"/>
          </a:p>
          <a:p>
            <a:pPr marL="0" indent="0">
              <a:buNone/>
            </a:pPr>
            <a:r>
              <a:rPr lang="es-CO" u="sng" dirty="0" smtClean="0"/>
              <a:t>Dios </a:t>
            </a:r>
            <a:r>
              <a:rPr lang="es-CO" u="sng" dirty="0"/>
              <a:t>quiere que la verdad que ha sido presentada a </a:t>
            </a:r>
            <a:r>
              <a:rPr lang="es-CO" u="sng" dirty="0" smtClean="0"/>
              <a:t>nuestro entendimiento </a:t>
            </a:r>
            <a:r>
              <a:rPr lang="es-CO" u="sng" dirty="0"/>
              <a:t>produzca más fruto que el revelado hasta aquí</a:t>
            </a:r>
            <a:r>
              <a:rPr lang="es-CO" dirty="0"/>
              <a:t>. Pero </a:t>
            </a:r>
            <a:r>
              <a:rPr lang="es-CO" dirty="0" smtClean="0"/>
              <a:t>cuando nuestra </a:t>
            </a:r>
            <a:r>
              <a:rPr lang="es-CO" dirty="0"/>
              <a:t>mente está llena de lobreguez y tristeza, espaciándose en las tinieblas y </a:t>
            </a:r>
            <a:r>
              <a:rPr lang="es-CO" dirty="0" smtClean="0"/>
              <a:t>lo malo </a:t>
            </a:r>
            <a:r>
              <a:rPr lang="es-CO" dirty="0"/>
              <a:t>que nos rodea, ¿ cómo puede presentar a Cristo al mundo? ¿Cómo </a:t>
            </a:r>
            <a:r>
              <a:rPr lang="es-CO" dirty="0" smtClean="0"/>
              <a:t>puede nuestro </a:t>
            </a:r>
            <a:r>
              <a:rPr lang="es-CO" dirty="0"/>
              <a:t>testimonio tener poder para ganar almas</a:t>
            </a:r>
            <a:r>
              <a:rPr lang="es-CO" dirty="0" smtClean="0"/>
              <a:t>? </a:t>
            </a:r>
          </a:p>
          <a:p>
            <a:pPr marL="0" indent="0">
              <a:buNone/>
            </a:pPr>
            <a:r>
              <a:rPr lang="es-CO" dirty="0" smtClean="0"/>
              <a:t>Nota: Conocer a Dios y a Jesucristo, es que se reproduzca su carácter en nosotros, que se restablezca en nosotros su imagen. Ver </a:t>
            </a:r>
            <a:r>
              <a:rPr lang="es-CO" dirty="0" smtClean="0">
                <a:solidFill>
                  <a:srgbClr val="FF0000"/>
                </a:solidFill>
              </a:rPr>
              <a:t>(Lev.11:44,45; Mat.5:48).</a:t>
            </a:r>
          </a:p>
        </p:txBody>
      </p:sp>
    </p:spTree>
    <p:extLst>
      <p:ext uri="{BB962C8B-B14F-4D97-AF65-F5344CB8AC3E}">
        <p14:creationId xmlns:p14="http://schemas.microsoft.com/office/powerpoint/2010/main" val="161327492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gradFill>
            <a:gsLst>
              <a:gs pos="0">
                <a:srgbClr val="E6DCAC"/>
              </a:gs>
              <a:gs pos="12000">
                <a:srgbClr val="E6D78A"/>
              </a:gs>
              <a:gs pos="30000">
                <a:srgbClr val="C7AC4C"/>
              </a:gs>
              <a:gs pos="45000">
                <a:srgbClr val="E6D78A"/>
              </a:gs>
              <a:gs pos="77000">
                <a:srgbClr val="C7AC4C"/>
              </a:gs>
              <a:gs pos="100000">
                <a:srgbClr val="E6DCAC"/>
              </a:gs>
            </a:gsLst>
            <a:lin ang="5400000" scaled="0"/>
          </a:gradFill>
        </p:spPr>
        <p:txBody>
          <a:bodyPr>
            <a:normAutofit fontScale="77500" lnSpcReduction="20000"/>
          </a:bodyPr>
          <a:lstStyle/>
          <a:p>
            <a:pPr marL="0" indent="0">
              <a:buNone/>
            </a:pPr>
            <a:r>
              <a:rPr lang="es-CO" dirty="0"/>
              <a:t>Lo que necesitamos es conocer por experiencia a Dios y el poder de su amor como se revelan en Cristo. Debemos escudriñar las Escrituras diligentemente y con oración; nuestro entendimiento debe ser vivificado por el Espíritu Santo, y nuestro corazón debe elevarse a Dios con fe y esperanza y continua alabanza.</a:t>
            </a:r>
          </a:p>
          <a:p>
            <a:r>
              <a:rPr lang="es-CO" dirty="0"/>
              <a:t>Por los méritos de Cristo, por su justicia que nos es imputada por la fe, debemos alcanzar la perfección del carácter cristiano. Se presenta nuestra obra diaria y de cada hora en las palabras del apóstol: "</a:t>
            </a:r>
            <a:r>
              <a:rPr lang="es-CO" dirty="0">
                <a:solidFill>
                  <a:srgbClr val="C00000"/>
                </a:solidFill>
                <a:latin typeface="Agency FB" pitchFamily="34" charset="0"/>
              </a:rPr>
              <a:t>Puestos los ojos en el autor y consumador de la fe, en Jesús." </a:t>
            </a:r>
            <a:r>
              <a:rPr lang="es-CO" dirty="0">
                <a:solidFill>
                  <a:srgbClr val="FF0000"/>
                </a:solidFill>
              </a:rPr>
              <a:t>(Heb. 12: 2.)</a:t>
            </a:r>
          </a:p>
          <a:p>
            <a:r>
              <a:rPr lang="es-CO" dirty="0"/>
              <a:t>Mientras hagamos esto, nuestro intelecto se esclarecerá, nuestra fe se fortalecerá y se confirmará nuestra esperanza; nos embargará de tal manera la visión de su pureza y hermosura, y el sacrificio que ha hecho para ponernos de acuerdo con Dios, que no tendremos disposición para hablar de dudas y desalientos.</a:t>
            </a:r>
          </a:p>
          <a:p>
            <a:endParaRPr lang="es-CO" dirty="0"/>
          </a:p>
        </p:txBody>
      </p:sp>
    </p:spTree>
    <p:extLst>
      <p:ext uri="{BB962C8B-B14F-4D97-AF65-F5344CB8AC3E}">
        <p14:creationId xmlns:p14="http://schemas.microsoft.com/office/powerpoint/2010/main" val="276376270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rmAutofit fontScale="70000" lnSpcReduction="20000"/>
          </a:bodyPr>
          <a:lstStyle/>
          <a:p>
            <a:pPr marL="0" indent="0">
              <a:buNone/>
            </a:pPr>
            <a:r>
              <a:rPr lang="es-CO" dirty="0"/>
              <a:t>La manifestación del amor de Dios, su misericordia y su bondad, y la obra </a:t>
            </a:r>
            <a:r>
              <a:rPr lang="es-CO" dirty="0" smtClean="0"/>
              <a:t>del Espíritu </a:t>
            </a:r>
            <a:r>
              <a:rPr lang="es-CO" dirty="0"/>
              <a:t>Santo en el corazón para iluminarlo y renovarlo, nos colocan por la fe </a:t>
            </a:r>
            <a:r>
              <a:rPr lang="es-CO" dirty="0" smtClean="0"/>
              <a:t>en una </a:t>
            </a:r>
            <a:r>
              <a:rPr lang="es-CO" dirty="0"/>
              <a:t>relación tan íntima con Cristo que, teniendo un claro concepto de su </a:t>
            </a:r>
            <a:r>
              <a:rPr lang="es-CO" dirty="0" smtClean="0"/>
              <a:t>carácter, podemos </a:t>
            </a:r>
            <a:r>
              <a:rPr lang="es-CO" dirty="0"/>
              <a:t>discernir los magistrales engaños de Satanás. </a:t>
            </a:r>
            <a:endParaRPr lang="es-CO" dirty="0" smtClean="0"/>
          </a:p>
          <a:p>
            <a:pPr marL="0" indent="0">
              <a:buNone/>
            </a:pPr>
            <a:r>
              <a:rPr lang="es-CO" dirty="0" smtClean="0"/>
              <a:t>Mirando </a:t>
            </a:r>
            <a:r>
              <a:rPr lang="es-CO" dirty="0"/>
              <a:t>a Jesús, </a:t>
            </a:r>
            <a:r>
              <a:rPr lang="es-CO" dirty="0" smtClean="0"/>
              <a:t>y confiando </a:t>
            </a:r>
            <a:r>
              <a:rPr lang="es-CO" dirty="0"/>
              <a:t>en sus méritos, nos apropiamos las bendiciones de la luz, de la paz </a:t>
            </a:r>
            <a:r>
              <a:rPr lang="es-CO" dirty="0" smtClean="0"/>
              <a:t>y del </a:t>
            </a:r>
            <a:r>
              <a:rPr lang="es-CO" dirty="0"/>
              <a:t>gozo en el Espíritu Santo. Y en vista de las grandes cosa que Cristo ha </a:t>
            </a:r>
            <a:r>
              <a:rPr lang="es-CO" dirty="0" smtClean="0"/>
              <a:t>hecho en </a:t>
            </a:r>
            <a:r>
              <a:rPr lang="es-CO" dirty="0"/>
              <a:t>nuestro favor, estamos listos para exclamar: "</a:t>
            </a:r>
            <a:r>
              <a:rPr lang="es-CO" dirty="0">
                <a:solidFill>
                  <a:srgbClr val="C00000"/>
                </a:solidFill>
                <a:latin typeface="Agency FB" pitchFamily="34" charset="0"/>
              </a:rPr>
              <a:t>Mirad cuál amor nos ha dado </a:t>
            </a:r>
            <a:r>
              <a:rPr lang="es-CO" dirty="0" smtClean="0">
                <a:solidFill>
                  <a:srgbClr val="C00000"/>
                </a:solidFill>
                <a:latin typeface="Agency FB" pitchFamily="34" charset="0"/>
              </a:rPr>
              <a:t>el Padre</a:t>
            </a:r>
            <a:r>
              <a:rPr lang="es-CO" dirty="0">
                <a:solidFill>
                  <a:srgbClr val="C00000"/>
                </a:solidFill>
                <a:latin typeface="Agency FB" pitchFamily="34" charset="0"/>
              </a:rPr>
              <a:t>, que seamos llamados hijos de Dios.</a:t>
            </a:r>
            <a:r>
              <a:rPr lang="es-CO" dirty="0"/>
              <a:t>" </a:t>
            </a:r>
            <a:r>
              <a:rPr lang="es-CO" u="sng" dirty="0">
                <a:solidFill>
                  <a:srgbClr val="FF0000"/>
                </a:solidFill>
              </a:rPr>
              <a:t>(1 Juan 3: 1.)</a:t>
            </a:r>
          </a:p>
          <a:p>
            <a:endParaRPr lang="es-CO" dirty="0" smtClean="0"/>
          </a:p>
          <a:p>
            <a:r>
              <a:rPr lang="es-CO" sz="3600" b="1" u="sng" dirty="0" smtClean="0"/>
              <a:t>Hermanos </a:t>
            </a:r>
            <a:r>
              <a:rPr lang="es-CO" sz="3600" b="1" u="sng" dirty="0"/>
              <a:t>y hermanas contemplando es como somos transformados.</a:t>
            </a:r>
          </a:p>
          <a:p>
            <a:r>
              <a:rPr lang="es-CO" dirty="0">
                <a:solidFill>
                  <a:srgbClr val="FF0000"/>
                </a:solidFill>
              </a:rPr>
              <a:t>Espaciándonos en el amor de Dios y de nuestro Salvador, admirando la </a:t>
            </a:r>
            <a:r>
              <a:rPr lang="es-CO" dirty="0" smtClean="0">
                <a:solidFill>
                  <a:srgbClr val="FF0000"/>
                </a:solidFill>
              </a:rPr>
              <a:t>perfección del </a:t>
            </a:r>
            <a:r>
              <a:rPr lang="es-CO" dirty="0">
                <a:solidFill>
                  <a:srgbClr val="FF0000"/>
                </a:solidFill>
              </a:rPr>
              <a:t>carácter divino y apropiándonos la justicia de Cristo por la fe, hemos de </a:t>
            </a:r>
            <a:r>
              <a:rPr lang="es-CO" dirty="0" smtClean="0">
                <a:solidFill>
                  <a:srgbClr val="FF0000"/>
                </a:solidFill>
              </a:rPr>
              <a:t>ser transformados </a:t>
            </a:r>
            <a:r>
              <a:rPr lang="es-CO" dirty="0">
                <a:solidFill>
                  <a:srgbClr val="FF0000"/>
                </a:solidFill>
              </a:rPr>
              <a:t>a su misma imagen. Por lo tanto, no reunamos todos los </a:t>
            </a:r>
            <a:r>
              <a:rPr lang="es-CO" dirty="0" smtClean="0">
                <a:solidFill>
                  <a:srgbClr val="FF0000"/>
                </a:solidFill>
              </a:rPr>
              <a:t>cuadros desagradables</a:t>
            </a:r>
            <a:r>
              <a:rPr lang="es-CO" dirty="0">
                <a:solidFill>
                  <a:srgbClr val="FF0000"/>
                </a:solidFill>
              </a:rPr>
              <a:t>, las iniquidades, las corrupciones y los desalientos, evidencias </a:t>
            </a:r>
            <a:r>
              <a:rPr lang="es-CO" dirty="0" smtClean="0">
                <a:solidFill>
                  <a:srgbClr val="FF0000"/>
                </a:solidFill>
              </a:rPr>
              <a:t>del poder </a:t>
            </a:r>
            <a:r>
              <a:rPr lang="es-CO" dirty="0">
                <a:solidFill>
                  <a:srgbClr val="FF0000"/>
                </a:solidFill>
              </a:rPr>
              <a:t>de Satanás, para grabarlos en nuestra memoria, para hablar de ellos </a:t>
            </a:r>
            <a:r>
              <a:rPr lang="es-CO" dirty="0" smtClean="0">
                <a:solidFill>
                  <a:srgbClr val="FF0000"/>
                </a:solidFill>
              </a:rPr>
              <a:t>y lamentarlos </a:t>
            </a:r>
            <a:r>
              <a:rPr lang="es-CO" dirty="0">
                <a:solidFill>
                  <a:srgbClr val="FF0000"/>
                </a:solidFill>
              </a:rPr>
              <a:t>hasta que nuestra almas estén llenas de desaliento. Un </a:t>
            </a:r>
            <a:r>
              <a:rPr lang="es-CO" dirty="0" smtClean="0">
                <a:solidFill>
                  <a:srgbClr val="FF0000"/>
                </a:solidFill>
              </a:rPr>
              <a:t>alma desalentada </a:t>
            </a:r>
            <a:r>
              <a:rPr lang="es-CO" dirty="0">
                <a:solidFill>
                  <a:srgbClr val="FF0000"/>
                </a:solidFill>
              </a:rPr>
              <a:t>está en tinieblas, y no sólo deja de recibir </a:t>
            </a:r>
            <a:r>
              <a:rPr lang="es-CO" dirty="0" smtClean="0">
                <a:solidFill>
                  <a:srgbClr val="FF0000"/>
                </a:solidFill>
              </a:rPr>
              <a:t>ella </a:t>
            </a:r>
            <a:r>
              <a:rPr lang="es-CO" dirty="0">
                <a:solidFill>
                  <a:srgbClr val="FF0000"/>
                </a:solidFill>
              </a:rPr>
              <a:t>misma la luz </a:t>
            </a:r>
            <a:r>
              <a:rPr lang="es-CO" dirty="0" smtClean="0">
                <a:solidFill>
                  <a:srgbClr val="FF0000"/>
                </a:solidFill>
              </a:rPr>
              <a:t>de Dios</a:t>
            </a:r>
            <a:r>
              <a:rPr lang="es-CO" dirty="0">
                <a:solidFill>
                  <a:srgbClr val="FF0000"/>
                </a:solidFill>
              </a:rPr>
              <a:t>, sino que impide que llegue a otros. Satanás se deleita viendo los cuadros </a:t>
            </a:r>
            <a:r>
              <a:rPr lang="es-CO" dirty="0" smtClean="0">
                <a:solidFill>
                  <a:srgbClr val="FF0000"/>
                </a:solidFill>
              </a:rPr>
              <a:t>de los </a:t>
            </a:r>
            <a:r>
              <a:rPr lang="es-CO" dirty="0">
                <a:solidFill>
                  <a:srgbClr val="FF0000"/>
                </a:solidFill>
              </a:rPr>
              <a:t>triunfos que obtiene al restar fe y aliento a los seres humanos</a:t>
            </a:r>
            <a:r>
              <a:rPr lang="es-CO" dirty="0" smtClean="0">
                <a:solidFill>
                  <a:srgbClr val="FF0000"/>
                </a:solidFill>
              </a:rPr>
              <a:t>. </a:t>
            </a:r>
          </a:p>
          <a:p>
            <a:pPr marL="0" indent="0">
              <a:buNone/>
            </a:pPr>
            <a:r>
              <a:rPr lang="es-CO" dirty="0" smtClean="0"/>
              <a:t>Nota: El secreto de la vida cristiana consiste es en contemplar cada momento a Cristo, nuestro Salvador.</a:t>
            </a:r>
            <a:endParaRPr lang="es-CO" dirty="0"/>
          </a:p>
        </p:txBody>
      </p:sp>
    </p:spTree>
    <p:extLst>
      <p:ext uri="{BB962C8B-B14F-4D97-AF65-F5344CB8AC3E}">
        <p14:creationId xmlns:p14="http://schemas.microsoft.com/office/powerpoint/2010/main" val="311597548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552728"/>
          </a:xfrm>
          <a:solidFill>
            <a:schemeClr val="accent4">
              <a:lumMod val="20000"/>
              <a:lumOff val="80000"/>
            </a:schemeClr>
          </a:solidFill>
        </p:spPr>
        <p:txBody>
          <a:bodyPr>
            <a:normAutofit fontScale="70000" lnSpcReduction="20000"/>
          </a:bodyPr>
          <a:lstStyle/>
          <a:p>
            <a:pPr marL="0" indent="0">
              <a:buNone/>
            </a:pPr>
            <a:r>
              <a:rPr lang="es-CO" sz="4400" b="1" u="sng" dirty="0"/>
              <a:t>Cuadros que alegran el alma</a:t>
            </a:r>
          </a:p>
          <a:p>
            <a:pPr marL="0" indent="0">
              <a:buNone/>
            </a:pPr>
            <a:r>
              <a:rPr lang="es-CO" dirty="0"/>
              <a:t>Hay, gracias a Dios, cuadros más brillantes y halagüeños que el Señor nos </a:t>
            </a:r>
            <a:r>
              <a:rPr lang="es-CO" dirty="0" smtClean="0"/>
              <a:t>ha presentado</a:t>
            </a:r>
            <a:r>
              <a:rPr lang="es-CO" dirty="0"/>
              <a:t>. Agrupemos las bienaventuradas seguridades de su amor, </a:t>
            </a:r>
            <a:r>
              <a:rPr lang="es-CO" dirty="0" smtClean="0"/>
              <a:t>como tesoros </a:t>
            </a:r>
            <a:r>
              <a:rPr lang="es-CO" dirty="0"/>
              <a:t>preciosos, para que podamos mirarlas de continuo. </a:t>
            </a:r>
            <a:endParaRPr lang="es-CO" dirty="0" smtClean="0"/>
          </a:p>
          <a:p>
            <a:pPr marL="0" indent="0">
              <a:buNone/>
            </a:pPr>
            <a:r>
              <a:rPr lang="es-CO" dirty="0" smtClean="0"/>
              <a:t>(</a:t>
            </a:r>
            <a:r>
              <a:rPr lang="es-CO" sz="3400" b="1" dirty="0" smtClean="0">
                <a:solidFill>
                  <a:srgbClr val="FF0000"/>
                </a:solidFill>
              </a:rPr>
              <a:t>1</a:t>
            </a:r>
            <a:r>
              <a:rPr lang="es-CO" dirty="0" smtClean="0"/>
              <a:t>). El </a:t>
            </a:r>
            <a:r>
              <a:rPr lang="es-CO" dirty="0"/>
              <a:t>Hijo de </a:t>
            </a:r>
            <a:r>
              <a:rPr lang="es-CO" dirty="0" smtClean="0"/>
              <a:t>Dios abandonando </a:t>
            </a:r>
            <a:r>
              <a:rPr lang="es-CO" dirty="0"/>
              <a:t>el trono de su Padre, vistiendo su divinidad de humanidad, a fin </a:t>
            </a:r>
            <a:r>
              <a:rPr lang="es-CO" dirty="0" smtClean="0"/>
              <a:t>de rescatar </a:t>
            </a:r>
            <a:r>
              <a:rPr lang="es-CO" dirty="0"/>
              <a:t>al hombre del poder de Satanás</a:t>
            </a:r>
            <a:r>
              <a:rPr lang="es-CO" dirty="0" smtClean="0"/>
              <a:t>;</a:t>
            </a:r>
          </a:p>
          <a:p>
            <a:pPr marL="0" indent="0">
              <a:buNone/>
            </a:pPr>
            <a:r>
              <a:rPr lang="es-CO" dirty="0" smtClean="0"/>
              <a:t> (</a:t>
            </a:r>
            <a:r>
              <a:rPr lang="es-CO" sz="3400" b="1" dirty="0" smtClean="0">
                <a:solidFill>
                  <a:srgbClr val="FF0000"/>
                </a:solidFill>
              </a:rPr>
              <a:t>2</a:t>
            </a:r>
            <a:r>
              <a:rPr lang="es-CO" dirty="0" smtClean="0"/>
              <a:t>). </a:t>
            </a:r>
            <a:r>
              <a:rPr lang="es-CO" dirty="0"/>
              <a:t>S</a:t>
            </a:r>
            <a:r>
              <a:rPr lang="es-CO" dirty="0" smtClean="0"/>
              <a:t>u </a:t>
            </a:r>
            <a:r>
              <a:rPr lang="es-CO" dirty="0"/>
              <a:t>triunfo en nuestro favor, abriendo </a:t>
            </a:r>
            <a:r>
              <a:rPr lang="es-CO" dirty="0" smtClean="0"/>
              <a:t>el cielo </a:t>
            </a:r>
            <a:r>
              <a:rPr lang="es-CO" dirty="0"/>
              <a:t>al hombre, revelando a la visión humana la cámara de la presencia donde </a:t>
            </a:r>
            <a:r>
              <a:rPr lang="es-CO" dirty="0" smtClean="0"/>
              <a:t>la divinidad </a:t>
            </a:r>
            <a:r>
              <a:rPr lang="es-CO" dirty="0"/>
              <a:t>revela su gloria; </a:t>
            </a:r>
            <a:endParaRPr lang="es-CO" dirty="0" smtClean="0"/>
          </a:p>
          <a:p>
            <a:pPr marL="0" indent="0">
              <a:buNone/>
            </a:pPr>
            <a:r>
              <a:rPr lang="es-CO" dirty="0" smtClean="0"/>
              <a:t>(</a:t>
            </a:r>
            <a:r>
              <a:rPr lang="es-CO" sz="3400" b="1" dirty="0" smtClean="0">
                <a:solidFill>
                  <a:srgbClr val="FF0000"/>
                </a:solidFill>
              </a:rPr>
              <a:t>3</a:t>
            </a:r>
            <a:r>
              <a:rPr lang="es-CO" dirty="0" smtClean="0"/>
              <a:t>). </a:t>
            </a:r>
            <a:r>
              <a:rPr lang="es-CO" dirty="0"/>
              <a:t>L</a:t>
            </a:r>
            <a:r>
              <a:rPr lang="es-CO" dirty="0" smtClean="0"/>
              <a:t>a </a:t>
            </a:r>
            <a:r>
              <a:rPr lang="es-CO" dirty="0"/>
              <a:t>especie caída levantada desde el abismo de la </a:t>
            </a:r>
            <a:r>
              <a:rPr lang="es-CO" dirty="0" smtClean="0"/>
              <a:t>ruina en </a:t>
            </a:r>
            <a:r>
              <a:rPr lang="es-CO" dirty="0"/>
              <a:t>que el pecado la había sumido, y puesta de nuevo en relación con el </a:t>
            </a:r>
            <a:r>
              <a:rPr lang="es-CO" dirty="0" smtClean="0"/>
              <a:t>Dios infinito</a:t>
            </a:r>
            <a:r>
              <a:rPr lang="es-CO" dirty="0"/>
              <a:t>, habiendo soportado la prueba divina por la fe en nuestro </a:t>
            </a:r>
            <a:r>
              <a:rPr lang="es-CO" dirty="0" smtClean="0"/>
              <a:t>Redentor, revestida </a:t>
            </a:r>
            <a:r>
              <a:rPr lang="es-CO" dirty="0"/>
              <a:t>con la justicia de Cristo y exaltada a su trono, </a:t>
            </a:r>
            <a:endParaRPr lang="es-CO" dirty="0" smtClean="0"/>
          </a:p>
          <a:p>
            <a:pPr marL="0" indent="0">
              <a:buNone/>
            </a:pPr>
            <a:r>
              <a:rPr lang="es-CO" dirty="0"/>
              <a:t>É</a:t>
            </a:r>
            <a:r>
              <a:rPr lang="es-CO" dirty="0" smtClean="0"/>
              <a:t>stos </a:t>
            </a:r>
            <a:r>
              <a:rPr lang="es-CO" dirty="0"/>
              <a:t>son los cuadros </a:t>
            </a:r>
            <a:r>
              <a:rPr lang="es-CO" dirty="0" smtClean="0"/>
              <a:t>con los </a:t>
            </a:r>
            <a:r>
              <a:rPr lang="es-CO" dirty="0"/>
              <a:t>cuales Dios nos invita a alegrar las cámaras del alma</a:t>
            </a:r>
            <a:r>
              <a:rPr lang="es-CO" dirty="0" smtClean="0"/>
              <a:t>.</a:t>
            </a:r>
          </a:p>
          <a:p>
            <a:pPr marL="0" indent="0">
              <a:buNone/>
            </a:pPr>
            <a:r>
              <a:rPr lang="es-CO" dirty="0" smtClean="0"/>
              <a:t> </a:t>
            </a:r>
            <a:r>
              <a:rPr lang="es-CO" dirty="0"/>
              <a:t>Y mientras no </a:t>
            </a:r>
            <a:r>
              <a:rPr lang="es-CO" dirty="0" smtClean="0"/>
              <a:t>miremos "</a:t>
            </a:r>
            <a:r>
              <a:rPr lang="es-CO" dirty="0" smtClean="0">
                <a:solidFill>
                  <a:srgbClr val="C00000"/>
                </a:solidFill>
                <a:latin typeface="Agency FB" pitchFamily="34" charset="0"/>
              </a:rPr>
              <a:t>a </a:t>
            </a:r>
            <a:r>
              <a:rPr lang="es-CO" dirty="0">
                <a:solidFill>
                  <a:srgbClr val="C00000"/>
                </a:solidFill>
                <a:latin typeface="Agency FB" pitchFamily="34" charset="0"/>
              </a:rPr>
              <a:t>las cosas que se ven, sino a las que no se ven</a:t>
            </a:r>
            <a:r>
              <a:rPr lang="es-CO" dirty="0"/>
              <a:t>" resultará cierto que "</a:t>
            </a:r>
            <a:r>
              <a:rPr lang="es-CO" dirty="0">
                <a:solidFill>
                  <a:srgbClr val="C00000"/>
                </a:solidFill>
                <a:latin typeface="Agency FB" pitchFamily="34" charset="0"/>
              </a:rPr>
              <a:t>lo que </a:t>
            </a:r>
            <a:r>
              <a:rPr lang="es-CO" dirty="0" smtClean="0">
                <a:solidFill>
                  <a:srgbClr val="C00000"/>
                </a:solidFill>
                <a:latin typeface="Agency FB" pitchFamily="34" charset="0"/>
              </a:rPr>
              <a:t>al presente </a:t>
            </a:r>
            <a:r>
              <a:rPr lang="es-CO" dirty="0">
                <a:solidFill>
                  <a:srgbClr val="C00000"/>
                </a:solidFill>
                <a:latin typeface="Agency FB" pitchFamily="34" charset="0"/>
              </a:rPr>
              <a:t>es momentáneo y leve de nuestra tribulación, nos obra un </a:t>
            </a:r>
            <a:r>
              <a:rPr lang="es-CO" dirty="0" smtClean="0">
                <a:solidFill>
                  <a:srgbClr val="C00000"/>
                </a:solidFill>
                <a:latin typeface="Agency FB" pitchFamily="34" charset="0"/>
              </a:rPr>
              <a:t>sobremanera alto </a:t>
            </a:r>
            <a:r>
              <a:rPr lang="es-CO" dirty="0">
                <a:solidFill>
                  <a:srgbClr val="C00000"/>
                </a:solidFill>
                <a:latin typeface="Agency FB" pitchFamily="34" charset="0"/>
              </a:rPr>
              <a:t>y eterno peso de gloria.</a:t>
            </a:r>
            <a:r>
              <a:rPr lang="es-CO" dirty="0"/>
              <a:t>" </a:t>
            </a:r>
            <a:r>
              <a:rPr lang="es-CO" u="sng" dirty="0">
                <a:solidFill>
                  <a:srgbClr val="FF0000"/>
                </a:solidFill>
              </a:rPr>
              <a:t>(2 Cor. 4: 18, 17.)</a:t>
            </a:r>
          </a:p>
        </p:txBody>
      </p:sp>
    </p:spTree>
    <p:extLst>
      <p:ext uri="{BB962C8B-B14F-4D97-AF65-F5344CB8AC3E}">
        <p14:creationId xmlns:p14="http://schemas.microsoft.com/office/powerpoint/2010/main" val="143039048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6" dur="500"/>
                                        <p:tgtEl>
                                          <p:spTgt spid="3">
                                            <p:txEl>
                                              <p:pRg st="5" end="5"/>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20000"/>
          </a:bodyPr>
          <a:lstStyle/>
          <a:p>
            <a:pPr marL="0" indent="0">
              <a:buNone/>
            </a:pPr>
            <a:r>
              <a:rPr lang="es-CO" dirty="0"/>
              <a:t>En el cielo, Dios es todo en todos. Allí reina suprema la santidad; allí no hay </a:t>
            </a:r>
            <a:r>
              <a:rPr lang="es-CO" dirty="0" smtClean="0"/>
              <a:t>nada que </a:t>
            </a:r>
            <a:r>
              <a:rPr lang="es-CO" dirty="0"/>
              <a:t>estropee la perfecta armonía con Dios. Si estamos a la verdad en viaje </a:t>
            </a:r>
            <a:r>
              <a:rPr lang="es-CO" dirty="0" smtClean="0"/>
              <a:t>hacia allá</a:t>
            </a:r>
            <a:r>
              <a:rPr lang="es-CO" dirty="0"/>
              <a:t>, el espíritu del cielo morará en nuestro corazón aquí. </a:t>
            </a:r>
            <a:endParaRPr lang="es-CO" dirty="0" smtClean="0"/>
          </a:p>
          <a:p>
            <a:pPr marL="0" indent="0">
              <a:buNone/>
            </a:pPr>
            <a:r>
              <a:rPr lang="es-CO" dirty="0" smtClean="0"/>
              <a:t>Pero </a:t>
            </a:r>
            <a:r>
              <a:rPr lang="es-CO" dirty="0"/>
              <a:t>si no </a:t>
            </a:r>
            <a:r>
              <a:rPr lang="es-CO" dirty="0" smtClean="0"/>
              <a:t>hallamos placer </a:t>
            </a:r>
            <a:r>
              <a:rPr lang="es-CO" dirty="0"/>
              <a:t>ahora en la contemplación de las cosas celestiales; si no tenemos </a:t>
            </a:r>
            <a:r>
              <a:rPr lang="es-CO" dirty="0" smtClean="0"/>
              <a:t>interés en </a:t>
            </a:r>
            <a:r>
              <a:rPr lang="es-CO" dirty="0"/>
              <a:t>tratar de conocer a Dios, ningún deleite en contemplar el carácter de Cristo; </a:t>
            </a:r>
            <a:r>
              <a:rPr lang="es-CO" dirty="0" smtClean="0"/>
              <a:t>si la </a:t>
            </a:r>
            <a:r>
              <a:rPr lang="es-CO" dirty="0"/>
              <a:t>santidad no tiene atractivos para nosotros, podemos estar seguros de </a:t>
            </a:r>
            <a:r>
              <a:rPr lang="es-CO" dirty="0" smtClean="0"/>
              <a:t>que nuestra </a:t>
            </a:r>
            <a:r>
              <a:rPr lang="es-CO" dirty="0"/>
              <a:t>esperanza del cielo es vana. </a:t>
            </a:r>
            <a:endParaRPr lang="es-CO" dirty="0" smtClean="0"/>
          </a:p>
          <a:p>
            <a:pPr marL="0" indent="0">
              <a:buNone/>
            </a:pPr>
            <a:r>
              <a:rPr lang="es-CO" dirty="0" smtClean="0"/>
              <a:t>La </a:t>
            </a:r>
            <a:r>
              <a:rPr lang="es-CO" dirty="0"/>
              <a:t>perfecta conformidad a la voluntad </a:t>
            </a:r>
            <a:r>
              <a:rPr lang="es-CO" dirty="0" smtClean="0"/>
              <a:t>de Dios </a:t>
            </a:r>
            <a:r>
              <a:rPr lang="es-CO" dirty="0"/>
              <a:t>es el alto blanco que debe estar constantemente delante del cristiano. El </a:t>
            </a:r>
            <a:r>
              <a:rPr lang="es-CO" dirty="0" smtClean="0"/>
              <a:t>se deleitará </a:t>
            </a:r>
            <a:r>
              <a:rPr lang="es-CO" dirty="0"/>
              <a:t>en hablar de Dios, de Jesús, del hogar de felicidad y pureza que </a:t>
            </a:r>
            <a:r>
              <a:rPr lang="es-CO" dirty="0" smtClean="0"/>
              <a:t>Cristo ha preparado </a:t>
            </a:r>
            <a:r>
              <a:rPr lang="es-CO" dirty="0"/>
              <a:t>para los que le aman. La contemplación de estos temas, </a:t>
            </a:r>
            <a:r>
              <a:rPr lang="es-CO" dirty="0" smtClean="0"/>
              <a:t>cuando el </a:t>
            </a:r>
            <a:r>
              <a:rPr lang="es-CO" dirty="0"/>
              <a:t>alma se regocija en las bienaventuradas seguridades de Dios, es </a:t>
            </a:r>
            <a:r>
              <a:rPr lang="es-CO" dirty="0" smtClean="0"/>
              <a:t>comparada por </a:t>
            </a:r>
            <a:r>
              <a:rPr lang="es-CO" dirty="0"/>
              <a:t>el apóstol al goce de "</a:t>
            </a:r>
            <a:r>
              <a:rPr lang="es-CO" dirty="0">
                <a:solidFill>
                  <a:srgbClr val="C00000"/>
                </a:solidFill>
                <a:latin typeface="Agency FB" pitchFamily="34" charset="0"/>
              </a:rPr>
              <a:t>las virtudes del siglo venidero.</a:t>
            </a:r>
            <a:r>
              <a:rPr lang="es-CO" dirty="0"/>
              <a:t>"</a:t>
            </a:r>
          </a:p>
        </p:txBody>
      </p:sp>
    </p:spTree>
    <p:extLst>
      <p:ext uri="{BB962C8B-B14F-4D97-AF65-F5344CB8AC3E}">
        <p14:creationId xmlns:p14="http://schemas.microsoft.com/office/powerpoint/2010/main" val="240054695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77500" lnSpcReduction="20000"/>
          </a:bodyPr>
          <a:lstStyle/>
          <a:p>
            <a:pPr marL="0" indent="0">
              <a:buNone/>
            </a:pPr>
            <a:r>
              <a:rPr lang="es-CO" dirty="0" smtClean="0"/>
              <a:t>Está </a:t>
            </a:r>
            <a:r>
              <a:rPr lang="es-CO" dirty="0"/>
              <a:t>por sobrecogernos la lucha final del gran conflicto, cuando con "</a:t>
            </a:r>
            <a:r>
              <a:rPr lang="es-CO" dirty="0" smtClean="0"/>
              <a:t>grande potencia</a:t>
            </a:r>
            <a:r>
              <a:rPr lang="es-CO" dirty="0"/>
              <a:t>, y señales, y milagros mentirosos, y con todo engaño de iniquidad</a:t>
            </a:r>
            <a:r>
              <a:rPr lang="es-CO" dirty="0" smtClean="0"/>
              <a:t>,« Satanás </a:t>
            </a:r>
            <a:r>
              <a:rPr lang="es-CO" dirty="0"/>
              <a:t>obrará para representar falsamente el carácter de Dios, a fin de seducir</a:t>
            </a:r>
            <a:r>
              <a:rPr lang="es-CO" dirty="0" smtClean="0"/>
              <a:t>, "</a:t>
            </a:r>
            <a:r>
              <a:rPr lang="es-CO" dirty="0"/>
              <a:t>si es posible, aun a los escogidos." </a:t>
            </a:r>
            <a:r>
              <a:rPr lang="es-CO" u="sng" dirty="0">
                <a:solidFill>
                  <a:srgbClr val="FF0000"/>
                </a:solidFill>
              </a:rPr>
              <a:t>(Mat. 24: 24.) </a:t>
            </a:r>
            <a:endParaRPr lang="es-CO" u="sng" dirty="0" smtClean="0">
              <a:solidFill>
                <a:srgbClr val="FF0000"/>
              </a:solidFill>
            </a:endParaRPr>
          </a:p>
          <a:p>
            <a:pPr marL="0" indent="0">
              <a:buNone/>
            </a:pPr>
            <a:r>
              <a:rPr lang="es-CO" dirty="0" smtClean="0">
                <a:solidFill>
                  <a:srgbClr val="0070C0"/>
                </a:solidFill>
              </a:rPr>
              <a:t>Si </a:t>
            </a:r>
            <a:r>
              <a:rPr lang="es-CO" dirty="0">
                <a:solidFill>
                  <a:srgbClr val="0070C0"/>
                </a:solidFill>
              </a:rPr>
              <a:t>hubo alguna vez un </a:t>
            </a:r>
            <a:r>
              <a:rPr lang="es-CO" dirty="0" smtClean="0">
                <a:solidFill>
                  <a:srgbClr val="0070C0"/>
                </a:solidFill>
              </a:rPr>
              <a:t>pueblo que </a:t>
            </a:r>
            <a:r>
              <a:rPr lang="es-CO" dirty="0">
                <a:solidFill>
                  <a:srgbClr val="0070C0"/>
                </a:solidFill>
              </a:rPr>
              <a:t>necesitase un aumento constante de la luz del cielo, es el pueblo que, en </a:t>
            </a:r>
            <a:r>
              <a:rPr lang="es-CO" dirty="0" smtClean="0">
                <a:solidFill>
                  <a:srgbClr val="0070C0"/>
                </a:solidFill>
              </a:rPr>
              <a:t>este tiempo </a:t>
            </a:r>
            <a:r>
              <a:rPr lang="es-CO" dirty="0">
                <a:solidFill>
                  <a:srgbClr val="0070C0"/>
                </a:solidFill>
              </a:rPr>
              <a:t>de peligro, Dios llamó a ser depositario de su santa ley y a vindicar </a:t>
            </a:r>
            <a:r>
              <a:rPr lang="es-CO" dirty="0" smtClean="0">
                <a:solidFill>
                  <a:srgbClr val="0070C0"/>
                </a:solidFill>
              </a:rPr>
              <a:t>su carácter </a:t>
            </a:r>
            <a:r>
              <a:rPr lang="es-CO" dirty="0">
                <a:solidFill>
                  <a:srgbClr val="0070C0"/>
                </a:solidFill>
              </a:rPr>
              <a:t>delante del mundo. </a:t>
            </a:r>
            <a:endParaRPr lang="es-CO" dirty="0" smtClean="0">
              <a:solidFill>
                <a:srgbClr val="0070C0"/>
              </a:solidFill>
            </a:endParaRPr>
          </a:p>
          <a:p>
            <a:pPr marL="0" indent="0">
              <a:buNone/>
            </a:pPr>
            <a:r>
              <a:rPr lang="es-CO" dirty="0" smtClean="0">
                <a:solidFill>
                  <a:srgbClr val="0070C0"/>
                </a:solidFill>
              </a:rPr>
              <a:t>Aquellos </a:t>
            </a:r>
            <a:r>
              <a:rPr lang="es-CO" dirty="0">
                <a:solidFill>
                  <a:srgbClr val="0070C0"/>
                </a:solidFill>
              </a:rPr>
              <a:t>a quienes se confió un cometido tan </a:t>
            </a:r>
            <a:r>
              <a:rPr lang="es-CO" dirty="0" smtClean="0">
                <a:solidFill>
                  <a:srgbClr val="0070C0"/>
                </a:solidFill>
              </a:rPr>
              <a:t>sagrado deben </a:t>
            </a:r>
            <a:r>
              <a:rPr lang="es-CO" dirty="0">
                <a:solidFill>
                  <a:srgbClr val="0070C0"/>
                </a:solidFill>
              </a:rPr>
              <a:t>ser espiritualizados y elevados por las verdades que profesan </a:t>
            </a:r>
            <a:r>
              <a:rPr lang="es-CO" dirty="0" smtClean="0">
                <a:solidFill>
                  <a:srgbClr val="0070C0"/>
                </a:solidFill>
              </a:rPr>
              <a:t>creer. Nunca </a:t>
            </a:r>
            <a:r>
              <a:rPr lang="es-CO" dirty="0">
                <a:solidFill>
                  <a:srgbClr val="0070C0"/>
                </a:solidFill>
              </a:rPr>
              <a:t>la iglesia ha necesitado tanto, y nunca ha estado Dios tan deseoso de </a:t>
            </a:r>
            <a:r>
              <a:rPr lang="es-CO" dirty="0" smtClean="0">
                <a:solidFill>
                  <a:srgbClr val="0070C0"/>
                </a:solidFill>
              </a:rPr>
              <a:t>que ella </a:t>
            </a:r>
            <a:r>
              <a:rPr lang="es-CO" dirty="0">
                <a:solidFill>
                  <a:srgbClr val="0070C0"/>
                </a:solidFill>
              </a:rPr>
              <a:t>obtuviese la condición descrita en la carta de Pablo a los colosenses </a:t>
            </a:r>
            <a:r>
              <a:rPr lang="es-CO" dirty="0" smtClean="0">
                <a:solidFill>
                  <a:srgbClr val="0070C0"/>
                </a:solidFill>
              </a:rPr>
              <a:t>cuando escribió</a:t>
            </a:r>
            <a:r>
              <a:rPr lang="es-CO" dirty="0">
                <a:solidFill>
                  <a:srgbClr val="0070C0"/>
                </a:solidFill>
              </a:rPr>
              <a:t>: </a:t>
            </a:r>
            <a:r>
              <a:rPr lang="es-CO" dirty="0"/>
              <a:t>"</a:t>
            </a:r>
            <a:r>
              <a:rPr lang="es-CO" dirty="0">
                <a:solidFill>
                  <a:srgbClr val="C00000"/>
                </a:solidFill>
                <a:latin typeface="Agency FB" pitchFamily="34" charset="0"/>
              </a:rPr>
              <a:t>No cesamos de orar por vosotros, y de pedir que seáis llenos </a:t>
            </a:r>
            <a:r>
              <a:rPr lang="es-CO" dirty="0" smtClean="0">
                <a:solidFill>
                  <a:srgbClr val="C00000"/>
                </a:solidFill>
                <a:latin typeface="Agency FB" pitchFamily="34" charset="0"/>
              </a:rPr>
              <a:t>del conocimiento </a:t>
            </a:r>
            <a:r>
              <a:rPr lang="es-CO" dirty="0">
                <a:solidFill>
                  <a:srgbClr val="C00000"/>
                </a:solidFill>
                <a:latin typeface="Agency FB" pitchFamily="34" charset="0"/>
              </a:rPr>
              <a:t>de su voluntad, en toda sabiduría y espiritual inteligencia; para </a:t>
            </a:r>
            <a:r>
              <a:rPr lang="es-CO" dirty="0" smtClean="0">
                <a:solidFill>
                  <a:srgbClr val="C00000"/>
                </a:solidFill>
                <a:latin typeface="Agency FB" pitchFamily="34" charset="0"/>
              </a:rPr>
              <a:t>que andéis </a:t>
            </a:r>
            <a:r>
              <a:rPr lang="es-CO" dirty="0">
                <a:solidFill>
                  <a:srgbClr val="C00000"/>
                </a:solidFill>
                <a:latin typeface="Agency FB" pitchFamily="34" charset="0"/>
              </a:rPr>
              <a:t>como es digno del Señor, agradándole en todo, fructificando en toda </a:t>
            </a:r>
            <a:r>
              <a:rPr lang="es-CO" dirty="0" smtClean="0">
                <a:solidFill>
                  <a:srgbClr val="C00000"/>
                </a:solidFill>
                <a:latin typeface="Agency FB" pitchFamily="34" charset="0"/>
              </a:rPr>
              <a:t>buena obra</a:t>
            </a:r>
            <a:r>
              <a:rPr lang="es-CO" dirty="0">
                <a:solidFill>
                  <a:srgbClr val="C00000"/>
                </a:solidFill>
                <a:latin typeface="Agency FB" pitchFamily="34" charset="0"/>
              </a:rPr>
              <a:t>, y creciendo en el conocimiento de Dios.</a:t>
            </a:r>
            <a:r>
              <a:rPr lang="es-CO" dirty="0"/>
              <a:t>" </a:t>
            </a:r>
            <a:r>
              <a:rPr lang="es-CO" u="sng" dirty="0">
                <a:solidFill>
                  <a:srgbClr val="FF0000"/>
                </a:solidFill>
              </a:rPr>
              <a:t>(Col. 1: 9, 10</a:t>
            </a:r>
            <a:r>
              <a:rPr lang="es-CO" u="sng" dirty="0" smtClean="0">
                <a:solidFill>
                  <a:srgbClr val="FF0000"/>
                </a:solidFill>
              </a:rPr>
              <a:t>.)</a:t>
            </a:r>
            <a:endParaRPr lang="es-CO" u="sng" dirty="0">
              <a:solidFill>
                <a:srgbClr val="FF0000"/>
              </a:solidFill>
            </a:endParaRPr>
          </a:p>
        </p:txBody>
      </p:sp>
    </p:spTree>
    <p:extLst>
      <p:ext uri="{BB962C8B-B14F-4D97-AF65-F5344CB8AC3E}">
        <p14:creationId xmlns:p14="http://schemas.microsoft.com/office/powerpoint/2010/main" val="64685975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124744"/>
            <a:ext cx="8229600" cy="4525963"/>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pPr marL="0" indent="0">
              <a:buNone/>
            </a:pPr>
            <a:r>
              <a:rPr lang="es-CO" sz="4800" dirty="0" smtClean="0"/>
              <a:t>Este tema: </a:t>
            </a:r>
          </a:p>
          <a:p>
            <a:pPr marL="0" indent="0">
              <a:buNone/>
            </a:pPr>
            <a:r>
              <a:rPr lang="es-CO" sz="4000" dirty="0" smtClean="0">
                <a:latin typeface="Algerian" pitchFamily="82" charset="0"/>
              </a:rPr>
              <a:t>El </a:t>
            </a:r>
            <a:r>
              <a:rPr lang="es-CO" sz="4000" dirty="0">
                <a:latin typeface="Algerian" pitchFamily="82" charset="0"/>
              </a:rPr>
              <a:t>Carácter de </a:t>
            </a:r>
            <a:r>
              <a:rPr lang="es-CO" sz="4000" dirty="0" smtClean="0">
                <a:latin typeface="Algerian" pitchFamily="82" charset="0"/>
              </a:rPr>
              <a:t>Dios </a:t>
            </a:r>
            <a:r>
              <a:rPr lang="es-CO" sz="4000" dirty="0">
                <a:latin typeface="Algerian" pitchFamily="82" charset="0"/>
              </a:rPr>
              <a:t>Revelado en Cristo </a:t>
            </a:r>
          </a:p>
          <a:p>
            <a:pPr marL="0" indent="0">
              <a:buNone/>
            </a:pPr>
            <a:r>
              <a:rPr lang="es-CO" sz="4800" dirty="0" smtClean="0"/>
              <a:t>Fue extraído de Joyas de los Testimonios t 2 </a:t>
            </a:r>
            <a:r>
              <a:rPr lang="es-CO" sz="4800" dirty="0"/>
              <a:t> </a:t>
            </a:r>
            <a:r>
              <a:rPr lang="es-CO" sz="4800" dirty="0" smtClean="0"/>
              <a:t>P334</a:t>
            </a:r>
            <a:r>
              <a:rPr lang="es-CO" sz="4800" dirty="0"/>
              <a:t>.</a:t>
            </a:r>
          </a:p>
        </p:txBody>
      </p:sp>
    </p:spTree>
    <p:extLst>
      <p:ext uri="{BB962C8B-B14F-4D97-AF65-F5344CB8AC3E}">
        <p14:creationId xmlns:p14="http://schemas.microsoft.com/office/powerpoint/2010/main" val="2522757228"/>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4444</Words>
  <Application>Microsoft Office PowerPoint</Application>
  <PresentationFormat>Presentación en pantalla (4:3)</PresentationFormat>
  <Paragraphs>112</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El Carácter de Dios Revelado en Cristo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plan de redención fue trazado desde la eternidad</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Carácter de Dios Revelado en Cristo </dc:title>
  <dc:creator>HUMBERTO</dc:creator>
  <cp:lastModifiedBy>HUMBERTO</cp:lastModifiedBy>
  <cp:revision>1</cp:revision>
  <dcterms:created xsi:type="dcterms:W3CDTF">2015-05-13T13:28:22Z</dcterms:created>
  <dcterms:modified xsi:type="dcterms:W3CDTF">2015-05-13T13:29:19Z</dcterms:modified>
</cp:coreProperties>
</file>